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257" r:id="rId3"/>
    <p:sldId id="258" r:id="rId4"/>
    <p:sldId id="270" r:id="rId5"/>
    <p:sldId id="259" r:id="rId6"/>
    <p:sldId id="269" r:id="rId7"/>
    <p:sldId id="260" r:id="rId8"/>
    <p:sldId id="261" r:id="rId9"/>
    <p:sldId id="263" r:id="rId10"/>
    <p:sldId id="262" r:id="rId11"/>
    <p:sldId id="264" r:id="rId12"/>
    <p:sldId id="267" r:id="rId13"/>
    <p:sldId id="268" r:id="rId14"/>
    <p:sldId id="265" r:id="rId15"/>
    <p:sldId id="283" r:id="rId16"/>
    <p:sldId id="271" r:id="rId17"/>
    <p:sldId id="28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72" r:id="rId26"/>
    <p:sldId id="280" r:id="rId27"/>
    <p:sldId id="281" r:id="rId28"/>
    <p:sldId id="282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0" r:id="rId37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534F5-E189-416D-B8BA-9C314231EDB1}" type="doc">
      <dgm:prSet loTypeId="urn:microsoft.com/office/officeart/2005/8/layout/cycle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1703B44-9550-4A44-ACAD-14E232E7C8E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entury Gothic" pitchFamily="34" charset="0"/>
            </a:rPr>
            <a:t>явный сторонник</a:t>
          </a:r>
          <a:endParaRPr lang="ru-RU" sz="1400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E38BB1E2-11E6-4FEB-8795-00AB78472520}" type="parTrans" cxnId="{00EAAC85-9B25-4BFD-A739-01B771BF5194}">
      <dgm:prSet/>
      <dgm:spPr/>
      <dgm:t>
        <a:bodyPr/>
        <a:lstStyle/>
        <a:p>
          <a:endParaRPr lang="ru-RU"/>
        </a:p>
      </dgm:t>
    </dgm:pt>
    <dgm:pt modelId="{62FF98A6-FA0A-4B40-9042-1C37FB2D7889}" type="sibTrans" cxnId="{00EAAC85-9B25-4BFD-A739-01B771BF5194}">
      <dgm:prSet/>
      <dgm:spPr/>
      <dgm:t>
        <a:bodyPr/>
        <a:lstStyle/>
        <a:p>
          <a:endParaRPr lang="ru-RU"/>
        </a:p>
      </dgm:t>
    </dgm:pt>
    <dgm:pt modelId="{2752555E-587E-4E82-926F-F42BD8D03EA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преследователь</a:t>
          </a:r>
          <a:endParaRPr lang="ru-RU" sz="1600" b="1" dirty="0">
            <a:solidFill>
              <a:schemeClr val="tx1"/>
            </a:solidFill>
          </a:endParaRPr>
        </a:p>
      </dgm:t>
    </dgm:pt>
    <dgm:pt modelId="{E0947896-71AC-4BE3-84D8-72096C55A67C}" type="parTrans" cxnId="{80BB819A-D074-48A5-A3CE-DDED22AB5F31}">
      <dgm:prSet/>
      <dgm:spPr/>
      <dgm:t>
        <a:bodyPr/>
        <a:lstStyle/>
        <a:p>
          <a:endParaRPr lang="ru-RU"/>
        </a:p>
      </dgm:t>
    </dgm:pt>
    <dgm:pt modelId="{BBB2E626-2C63-4953-A26F-866A67ACC697}" type="sibTrans" cxnId="{80BB819A-D074-48A5-A3CE-DDED22AB5F31}">
      <dgm:prSet/>
      <dgm:spPr/>
      <dgm:t>
        <a:bodyPr/>
        <a:lstStyle/>
        <a:p>
          <a:endParaRPr lang="ru-RU"/>
        </a:p>
      </dgm:t>
    </dgm:pt>
    <dgm:pt modelId="{9780A818-AB67-4C0A-A4DD-0211CE11BC48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обидчик</a:t>
          </a:r>
          <a:endParaRPr lang="ru-RU" sz="2000" b="1" dirty="0">
            <a:solidFill>
              <a:schemeClr val="tx1"/>
            </a:solidFill>
          </a:endParaRPr>
        </a:p>
      </dgm:t>
    </dgm:pt>
    <dgm:pt modelId="{CB8A53FE-DC35-491B-967D-CE5E459CF6CD}" type="parTrans" cxnId="{25A2A73C-02B4-4929-903F-E2A82008652F}">
      <dgm:prSet/>
      <dgm:spPr/>
      <dgm:t>
        <a:bodyPr/>
        <a:lstStyle/>
        <a:p>
          <a:endParaRPr lang="ru-RU"/>
        </a:p>
      </dgm:t>
    </dgm:pt>
    <dgm:pt modelId="{52102F28-89EF-4065-83EA-2F74DCA21930}" type="sibTrans" cxnId="{25A2A73C-02B4-4929-903F-E2A82008652F}">
      <dgm:prSet/>
      <dgm:spPr/>
      <dgm:t>
        <a:bodyPr/>
        <a:lstStyle/>
        <a:p>
          <a:endParaRPr lang="ru-RU"/>
        </a:p>
      </dgm:t>
    </dgm:pt>
    <dgm:pt modelId="{48DEDD8D-1CF1-4AD1-B054-55BC4B86AE1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жертва</a:t>
          </a:r>
          <a:endParaRPr lang="ru-RU" sz="1800" b="1" dirty="0">
            <a:solidFill>
              <a:schemeClr val="tx1"/>
            </a:solidFill>
          </a:endParaRPr>
        </a:p>
      </dgm:t>
    </dgm:pt>
    <dgm:pt modelId="{6A00852E-5FFD-4FDE-B7EE-16EB76766E74}" type="parTrans" cxnId="{9856C400-36D2-41F9-B42A-72CDDFDF9F42}">
      <dgm:prSet/>
      <dgm:spPr/>
      <dgm:t>
        <a:bodyPr/>
        <a:lstStyle/>
        <a:p>
          <a:endParaRPr lang="ru-RU"/>
        </a:p>
      </dgm:t>
    </dgm:pt>
    <dgm:pt modelId="{9B145B68-F593-4BB3-B06A-B4EBFFEA35E7}" type="sibTrans" cxnId="{9856C400-36D2-41F9-B42A-72CDDFDF9F42}">
      <dgm:prSet/>
      <dgm:spPr/>
      <dgm:t>
        <a:bodyPr/>
        <a:lstStyle/>
        <a:p>
          <a:endParaRPr lang="ru-RU"/>
        </a:p>
      </dgm:t>
    </dgm:pt>
    <dgm:pt modelId="{36670CD9-8264-4DFF-BFA0-D9DA13DA4E9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пассивный сторонник</a:t>
          </a:r>
          <a:endParaRPr lang="ru-RU" sz="1600" b="1" dirty="0">
            <a:solidFill>
              <a:schemeClr val="tx1"/>
            </a:solidFill>
          </a:endParaRPr>
        </a:p>
      </dgm:t>
    </dgm:pt>
    <dgm:pt modelId="{39506983-A40E-45CA-94D1-BA122C678DCB}" type="parTrans" cxnId="{8C1CC728-7955-48BC-962F-D187552B74AE}">
      <dgm:prSet/>
      <dgm:spPr/>
      <dgm:t>
        <a:bodyPr/>
        <a:lstStyle/>
        <a:p>
          <a:endParaRPr lang="ru-RU"/>
        </a:p>
      </dgm:t>
    </dgm:pt>
    <dgm:pt modelId="{DE82A288-EF50-4FB7-BFFF-D7BB11E3592F}" type="sibTrans" cxnId="{8C1CC728-7955-48BC-962F-D187552B74AE}">
      <dgm:prSet/>
      <dgm:spPr/>
      <dgm:t>
        <a:bodyPr/>
        <a:lstStyle/>
        <a:p>
          <a:endParaRPr lang="ru-RU"/>
        </a:p>
      </dgm:t>
    </dgm:pt>
    <dgm:pt modelId="{6212D65E-542B-42B2-BABF-F4DCA3969D8B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реальный защитник</a:t>
          </a:r>
          <a:endParaRPr lang="ru-RU" sz="1600" b="1" dirty="0">
            <a:solidFill>
              <a:srgbClr val="C00000"/>
            </a:solidFill>
          </a:endParaRPr>
        </a:p>
      </dgm:t>
    </dgm:pt>
    <dgm:pt modelId="{71DD0F2C-4DEA-4A5F-A4B9-C6B7F255ECBB}" type="parTrans" cxnId="{78E31D80-5FAE-481B-9612-91527B17E27B}">
      <dgm:prSet/>
      <dgm:spPr/>
      <dgm:t>
        <a:bodyPr/>
        <a:lstStyle/>
        <a:p>
          <a:endParaRPr lang="ru-RU"/>
        </a:p>
      </dgm:t>
    </dgm:pt>
    <dgm:pt modelId="{B0C82481-D616-43D5-A079-A09F596B1E3D}" type="sibTrans" cxnId="{78E31D80-5FAE-481B-9612-91527B17E27B}">
      <dgm:prSet/>
      <dgm:spPr/>
      <dgm:t>
        <a:bodyPr/>
        <a:lstStyle/>
        <a:p>
          <a:endParaRPr lang="ru-RU"/>
        </a:p>
      </dgm:t>
    </dgm:pt>
    <dgm:pt modelId="{86B1B545-6216-4F12-B13E-33097191A69B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потенциальный защитник</a:t>
          </a:r>
          <a:endParaRPr lang="ru-RU" sz="1600" b="1" dirty="0">
            <a:solidFill>
              <a:srgbClr val="C00000"/>
            </a:solidFill>
          </a:endParaRPr>
        </a:p>
      </dgm:t>
    </dgm:pt>
    <dgm:pt modelId="{A905C350-F38B-4419-A260-DEE55AA78C07}" type="parTrans" cxnId="{EC8C815F-CD6B-4D25-A543-25749E3E8638}">
      <dgm:prSet/>
      <dgm:spPr/>
      <dgm:t>
        <a:bodyPr/>
        <a:lstStyle/>
        <a:p>
          <a:endParaRPr lang="ru-RU"/>
        </a:p>
      </dgm:t>
    </dgm:pt>
    <dgm:pt modelId="{57E1241E-B59B-416F-B953-F675CAFDB481}" type="sibTrans" cxnId="{EC8C815F-CD6B-4D25-A543-25749E3E8638}">
      <dgm:prSet/>
      <dgm:spPr/>
      <dgm:t>
        <a:bodyPr/>
        <a:lstStyle/>
        <a:p>
          <a:endParaRPr lang="ru-RU"/>
        </a:p>
      </dgm:t>
    </dgm:pt>
    <dgm:pt modelId="{DBCC3D64-F885-4EF3-8E34-18284A0C05AC}">
      <dgm:prSet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</a:rPr>
            <a:t>Безразличный наблюдатель</a:t>
          </a:r>
          <a:endParaRPr lang="ru-RU" sz="1200" b="1" dirty="0">
            <a:solidFill>
              <a:srgbClr val="C00000"/>
            </a:solidFill>
          </a:endParaRPr>
        </a:p>
      </dgm:t>
    </dgm:pt>
    <dgm:pt modelId="{EE7C1698-C462-4F75-8BAB-7B51FF972A26}" type="parTrans" cxnId="{20688F3A-0438-4559-AF3E-98D6850B8724}">
      <dgm:prSet/>
      <dgm:spPr/>
      <dgm:t>
        <a:bodyPr/>
        <a:lstStyle/>
        <a:p>
          <a:endParaRPr lang="ru-RU"/>
        </a:p>
      </dgm:t>
    </dgm:pt>
    <dgm:pt modelId="{6ACB5973-DA36-4A13-A9C6-0CF2AD62E54B}" type="sibTrans" cxnId="{20688F3A-0438-4559-AF3E-98D6850B8724}">
      <dgm:prSet/>
      <dgm:spPr/>
      <dgm:t>
        <a:bodyPr/>
        <a:lstStyle/>
        <a:p>
          <a:endParaRPr lang="ru-RU"/>
        </a:p>
      </dgm:t>
    </dgm:pt>
    <dgm:pt modelId="{96FF9A78-A58F-400D-9AFE-40F5F3F435D3}" type="pres">
      <dgm:prSet presAssocID="{EB3534F5-E189-416D-B8BA-9C314231ED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D0D310-9D76-47C3-BC85-EC7717FA4A90}" type="pres">
      <dgm:prSet presAssocID="{F1703B44-9550-4A44-ACAD-14E232E7C8E5}" presName="node" presStyleLbl="node1" presStyleIdx="0" presStyleCnt="8" custScaleX="128798" custRadScaleRad="90581" custRadScaleInc="477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570C3-EA2B-44B4-AD4B-6D90965AE51F}" type="pres">
      <dgm:prSet presAssocID="{F1703B44-9550-4A44-ACAD-14E232E7C8E5}" presName="spNode" presStyleCnt="0"/>
      <dgm:spPr/>
    </dgm:pt>
    <dgm:pt modelId="{1FE48332-D3F9-4E2E-AD4A-8C7AE6C8B5E7}" type="pres">
      <dgm:prSet presAssocID="{62FF98A6-FA0A-4B40-9042-1C37FB2D7889}" presName="sibTrans" presStyleLbl="sibTrans1D1" presStyleIdx="0" presStyleCnt="8"/>
      <dgm:spPr/>
      <dgm:t>
        <a:bodyPr/>
        <a:lstStyle/>
        <a:p>
          <a:endParaRPr lang="ru-RU"/>
        </a:p>
      </dgm:t>
    </dgm:pt>
    <dgm:pt modelId="{E41DE8CC-184A-46C6-B1D7-B48149C20C86}" type="pres">
      <dgm:prSet presAssocID="{2752555E-587E-4E82-926F-F42BD8D03EA7}" presName="node" presStyleLbl="node1" presStyleIdx="1" presStyleCnt="8" custScaleX="218276" custRadScaleRad="90597" custRadScaleInc="363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A2004-7E7E-4192-83CA-64CA6411F192}" type="pres">
      <dgm:prSet presAssocID="{2752555E-587E-4E82-926F-F42BD8D03EA7}" presName="spNode" presStyleCnt="0"/>
      <dgm:spPr/>
    </dgm:pt>
    <dgm:pt modelId="{704B07DC-D1B3-46D1-871D-0604CDE0A841}" type="pres">
      <dgm:prSet presAssocID="{BBB2E626-2C63-4953-A26F-866A67ACC697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DBE1290-D6FD-4618-999D-00103F2D58FB}" type="pres">
      <dgm:prSet presAssocID="{9780A818-AB67-4C0A-A4DD-0211CE11BC48}" presName="node" presStyleLbl="node1" presStyleIdx="2" presStyleCnt="8" custScaleX="182388" custScaleY="88424" custRadScaleRad="92363" custRadScaleInc="35305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6D4C613-67D2-4AE6-9F3A-81467FD483E9}" type="pres">
      <dgm:prSet presAssocID="{9780A818-AB67-4C0A-A4DD-0211CE11BC48}" presName="spNode" presStyleCnt="0"/>
      <dgm:spPr/>
    </dgm:pt>
    <dgm:pt modelId="{ABC84FDF-8385-4395-8380-D17C3EBFFC5D}" type="pres">
      <dgm:prSet presAssocID="{52102F28-89EF-4065-83EA-2F74DCA2193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0C79C5DA-2D01-48B0-A21F-9A8C2D2E0B76}" type="pres">
      <dgm:prSet presAssocID="{48DEDD8D-1CF1-4AD1-B054-55BC4B86AE13}" presName="node" presStyleLbl="node1" presStyleIdx="3" presStyleCnt="8" custScaleX="177183" custScaleY="95118" custRadScaleRad="90536" custRadScaleInc="53407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BB52F33-BEDD-442D-9ED5-4938C63E570A}" type="pres">
      <dgm:prSet presAssocID="{48DEDD8D-1CF1-4AD1-B054-55BC4B86AE13}" presName="spNode" presStyleCnt="0"/>
      <dgm:spPr/>
    </dgm:pt>
    <dgm:pt modelId="{B917B934-A5C5-43E2-AFB1-6DA059EF47F6}" type="pres">
      <dgm:prSet presAssocID="{9B145B68-F593-4BB3-B06A-B4EBFFEA35E7}" presName="sibTrans" presStyleLbl="sibTrans1D1" presStyleIdx="3" presStyleCnt="8"/>
      <dgm:spPr/>
      <dgm:t>
        <a:bodyPr/>
        <a:lstStyle/>
        <a:p>
          <a:endParaRPr lang="ru-RU"/>
        </a:p>
      </dgm:t>
    </dgm:pt>
    <dgm:pt modelId="{1D458E9A-EBB8-4D0D-B58A-5621C642DDC7}" type="pres">
      <dgm:prSet presAssocID="{6212D65E-542B-42B2-BABF-F4DCA3969D8B}" presName="node" presStyleLbl="node1" presStyleIdx="4" presStyleCnt="8" custScaleX="152026" custRadScaleRad="102791" custRadScaleInc="543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50BB9-10E5-4A93-A0A1-4EB40AF8F598}" type="pres">
      <dgm:prSet presAssocID="{6212D65E-542B-42B2-BABF-F4DCA3969D8B}" presName="spNode" presStyleCnt="0"/>
      <dgm:spPr/>
    </dgm:pt>
    <dgm:pt modelId="{A3E5287D-AB82-47F7-8249-47A0795379D0}" type="pres">
      <dgm:prSet presAssocID="{B0C82481-D616-43D5-A079-A09F596B1E3D}" presName="sibTrans" presStyleLbl="sibTrans1D1" presStyleIdx="4" presStyleCnt="8"/>
      <dgm:spPr/>
      <dgm:t>
        <a:bodyPr/>
        <a:lstStyle/>
        <a:p>
          <a:endParaRPr lang="ru-RU"/>
        </a:p>
      </dgm:t>
    </dgm:pt>
    <dgm:pt modelId="{27E6655F-3963-4DEA-B85F-F54B493F3040}" type="pres">
      <dgm:prSet presAssocID="{86B1B545-6216-4F12-B13E-33097191A69B}" presName="node" presStyleLbl="node1" presStyleIdx="5" presStyleCnt="8" custScaleX="171088" custRadScaleRad="104438" custRadScaleInc="43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1294D-D132-4E39-BA78-CED061268C04}" type="pres">
      <dgm:prSet presAssocID="{86B1B545-6216-4F12-B13E-33097191A69B}" presName="spNode" presStyleCnt="0"/>
      <dgm:spPr/>
    </dgm:pt>
    <dgm:pt modelId="{673BC80A-4CC9-442B-AB73-781613DC7629}" type="pres">
      <dgm:prSet presAssocID="{57E1241E-B59B-416F-B953-F675CAFDB481}" presName="sibTrans" presStyleLbl="sibTrans1D1" presStyleIdx="5" presStyleCnt="8"/>
      <dgm:spPr/>
      <dgm:t>
        <a:bodyPr/>
        <a:lstStyle/>
        <a:p>
          <a:endParaRPr lang="ru-RU"/>
        </a:p>
      </dgm:t>
    </dgm:pt>
    <dgm:pt modelId="{676E4B8F-73E6-4EFF-B01E-2EBF172A8A36}" type="pres">
      <dgm:prSet presAssocID="{DBCC3D64-F885-4EF3-8E34-18284A0C05AC}" presName="node" presStyleLbl="node1" presStyleIdx="6" presStyleCnt="8" custScaleX="150001" custRadScaleRad="99906" custRadScaleInc="346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87B6-4A10-48C5-92AC-4BAE5DE58457}" type="pres">
      <dgm:prSet presAssocID="{DBCC3D64-F885-4EF3-8E34-18284A0C05AC}" presName="spNode" presStyleCnt="0"/>
      <dgm:spPr/>
    </dgm:pt>
    <dgm:pt modelId="{BEBC2500-B1EE-4E15-A91B-71D5EFDC219C}" type="pres">
      <dgm:prSet presAssocID="{6ACB5973-DA36-4A13-A9C6-0CF2AD62E54B}" presName="sibTrans" presStyleLbl="sibTrans1D1" presStyleIdx="6" presStyleCnt="8"/>
      <dgm:spPr/>
      <dgm:t>
        <a:bodyPr/>
        <a:lstStyle/>
        <a:p>
          <a:endParaRPr lang="ru-RU"/>
        </a:p>
      </dgm:t>
    </dgm:pt>
    <dgm:pt modelId="{EFF844E7-231B-4338-9E44-7406597D77D4}" type="pres">
      <dgm:prSet presAssocID="{36670CD9-8264-4DFF-BFA0-D9DA13DA4E95}" presName="node" presStyleLbl="node1" presStyleIdx="7" presStyleCnt="8" custScaleX="146970" custRadScaleRad="92824" custRadScaleInc="531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89B92-3B51-4205-9A50-DD30EBDCD9BE}" type="pres">
      <dgm:prSet presAssocID="{36670CD9-8264-4DFF-BFA0-D9DA13DA4E95}" presName="spNode" presStyleCnt="0"/>
      <dgm:spPr/>
    </dgm:pt>
    <dgm:pt modelId="{FB44FB56-8ED2-4D4E-9DF2-65F45B38E8FD}" type="pres">
      <dgm:prSet presAssocID="{DE82A288-EF50-4FB7-BFFF-D7BB11E3592F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52A39731-A7B6-4020-823B-9806BADDDC85}" type="presOf" srcId="{48DEDD8D-1CF1-4AD1-B054-55BC4B86AE13}" destId="{0C79C5DA-2D01-48B0-A21F-9A8C2D2E0B76}" srcOrd="0" destOrd="0" presId="urn:microsoft.com/office/officeart/2005/8/layout/cycle6"/>
    <dgm:cxn modelId="{25A2A73C-02B4-4929-903F-E2A82008652F}" srcId="{EB3534F5-E189-416D-B8BA-9C314231EDB1}" destId="{9780A818-AB67-4C0A-A4DD-0211CE11BC48}" srcOrd="2" destOrd="0" parTransId="{CB8A53FE-DC35-491B-967D-CE5E459CF6CD}" sibTransId="{52102F28-89EF-4065-83EA-2F74DCA21930}"/>
    <dgm:cxn modelId="{A4209C60-0B29-4127-A4BF-B88D30389FCA}" type="presOf" srcId="{62FF98A6-FA0A-4B40-9042-1C37FB2D7889}" destId="{1FE48332-D3F9-4E2E-AD4A-8C7AE6C8B5E7}" srcOrd="0" destOrd="0" presId="urn:microsoft.com/office/officeart/2005/8/layout/cycle6"/>
    <dgm:cxn modelId="{EC8C815F-CD6B-4D25-A543-25749E3E8638}" srcId="{EB3534F5-E189-416D-B8BA-9C314231EDB1}" destId="{86B1B545-6216-4F12-B13E-33097191A69B}" srcOrd="5" destOrd="0" parTransId="{A905C350-F38B-4419-A260-DEE55AA78C07}" sibTransId="{57E1241E-B59B-416F-B953-F675CAFDB481}"/>
    <dgm:cxn modelId="{F319415A-AD6F-4F30-ACDE-C778FE17EFED}" type="presOf" srcId="{36670CD9-8264-4DFF-BFA0-D9DA13DA4E95}" destId="{EFF844E7-231B-4338-9E44-7406597D77D4}" srcOrd="0" destOrd="0" presId="urn:microsoft.com/office/officeart/2005/8/layout/cycle6"/>
    <dgm:cxn modelId="{2FD93C65-ED4F-46FA-B70E-C2F50A38F901}" type="presOf" srcId="{DE82A288-EF50-4FB7-BFFF-D7BB11E3592F}" destId="{FB44FB56-8ED2-4D4E-9DF2-65F45B38E8FD}" srcOrd="0" destOrd="0" presId="urn:microsoft.com/office/officeart/2005/8/layout/cycle6"/>
    <dgm:cxn modelId="{4799E31B-A8C5-459E-959D-7CC6EA025B2E}" type="presOf" srcId="{57E1241E-B59B-416F-B953-F675CAFDB481}" destId="{673BC80A-4CC9-442B-AB73-781613DC7629}" srcOrd="0" destOrd="0" presId="urn:microsoft.com/office/officeart/2005/8/layout/cycle6"/>
    <dgm:cxn modelId="{36DD22AB-F58D-4F4E-A43E-DD76D73BD7FF}" type="presOf" srcId="{2752555E-587E-4E82-926F-F42BD8D03EA7}" destId="{E41DE8CC-184A-46C6-B1D7-B48149C20C86}" srcOrd="0" destOrd="0" presId="urn:microsoft.com/office/officeart/2005/8/layout/cycle6"/>
    <dgm:cxn modelId="{9856C400-36D2-41F9-B42A-72CDDFDF9F42}" srcId="{EB3534F5-E189-416D-B8BA-9C314231EDB1}" destId="{48DEDD8D-1CF1-4AD1-B054-55BC4B86AE13}" srcOrd="3" destOrd="0" parTransId="{6A00852E-5FFD-4FDE-B7EE-16EB76766E74}" sibTransId="{9B145B68-F593-4BB3-B06A-B4EBFFEA35E7}"/>
    <dgm:cxn modelId="{49FC54AD-176E-4EEA-9F4B-1BB76C3B693A}" type="presOf" srcId="{9B145B68-F593-4BB3-B06A-B4EBFFEA35E7}" destId="{B917B934-A5C5-43E2-AFB1-6DA059EF47F6}" srcOrd="0" destOrd="0" presId="urn:microsoft.com/office/officeart/2005/8/layout/cycle6"/>
    <dgm:cxn modelId="{8C1CC728-7955-48BC-962F-D187552B74AE}" srcId="{EB3534F5-E189-416D-B8BA-9C314231EDB1}" destId="{36670CD9-8264-4DFF-BFA0-D9DA13DA4E95}" srcOrd="7" destOrd="0" parTransId="{39506983-A40E-45CA-94D1-BA122C678DCB}" sibTransId="{DE82A288-EF50-4FB7-BFFF-D7BB11E3592F}"/>
    <dgm:cxn modelId="{F59E999B-CF3A-447A-8F06-6C3AB0305071}" type="presOf" srcId="{B0C82481-D616-43D5-A079-A09F596B1E3D}" destId="{A3E5287D-AB82-47F7-8249-47A0795379D0}" srcOrd="0" destOrd="0" presId="urn:microsoft.com/office/officeart/2005/8/layout/cycle6"/>
    <dgm:cxn modelId="{D8090F80-3F02-454C-A78B-5BEBF20C29AF}" type="presOf" srcId="{EB3534F5-E189-416D-B8BA-9C314231EDB1}" destId="{96FF9A78-A58F-400D-9AFE-40F5F3F435D3}" srcOrd="0" destOrd="0" presId="urn:microsoft.com/office/officeart/2005/8/layout/cycle6"/>
    <dgm:cxn modelId="{E507A6C9-DB81-4878-8191-5F068019ACBB}" type="presOf" srcId="{6ACB5973-DA36-4A13-A9C6-0CF2AD62E54B}" destId="{BEBC2500-B1EE-4E15-A91B-71D5EFDC219C}" srcOrd="0" destOrd="0" presId="urn:microsoft.com/office/officeart/2005/8/layout/cycle6"/>
    <dgm:cxn modelId="{80BB819A-D074-48A5-A3CE-DDED22AB5F31}" srcId="{EB3534F5-E189-416D-B8BA-9C314231EDB1}" destId="{2752555E-587E-4E82-926F-F42BD8D03EA7}" srcOrd="1" destOrd="0" parTransId="{E0947896-71AC-4BE3-84D8-72096C55A67C}" sibTransId="{BBB2E626-2C63-4953-A26F-866A67ACC697}"/>
    <dgm:cxn modelId="{5E5C3472-C28D-4ED1-B3E0-6DBA2388F1B2}" type="presOf" srcId="{F1703B44-9550-4A44-ACAD-14E232E7C8E5}" destId="{11D0D310-9D76-47C3-BC85-EC7717FA4A90}" srcOrd="0" destOrd="0" presId="urn:microsoft.com/office/officeart/2005/8/layout/cycle6"/>
    <dgm:cxn modelId="{2ACB1E37-A33C-49A9-9D43-A9CC7406D0B5}" type="presOf" srcId="{52102F28-89EF-4065-83EA-2F74DCA21930}" destId="{ABC84FDF-8385-4395-8380-D17C3EBFFC5D}" srcOrd="0" destOrd="0" presId="urn:microsoft.com/office/officeart/2005/8/layout/cycle6"/>
    <dgm:cxn modelId="{5546EF7C-B0A4-4B10-A288-DCFACE6B65FC}" type="presOf" srcId="{DBCC3D64-F885-4EF3-8E34-18284A0C05AC}" destId="{676E4B8F-73E6-4EFF-B01E-2EBF172A8A36}" srcOrd="0" destOrd="0" presId="urn:microsoft.com/office/officeart/2005/8/layout/cycle6"/>
    <dgm:cxn modelId="{00EAAC85-9B25-4BFD-A739-01B771BF5194}" srcId="{EB3534F5-E189-416D-B8BA-9C314231EDB1}" destId="{F1703B44-9550-4A44-ACAD-14E232E7C8E5}" srcOrd="0" destOrd="0" parTransId="{E38BB1E2-11E6-4FEB-8795-00AB78472520}" sibTransId="{62FF98A6-FA0A-4B40-9042-1C37FB2D7889}"/>
    <dgm:cxn modelId="{39619BF2-117B-4943-AD09-FBD0602DE23B}" type="presOf" srcId="{6212D65E-542B-42B2-BABF-F4DCA3969D8B}" destId="{1D458E9A-EBB8-4D0D-B58A-5621C642DDC7}" srcOrd="0" destOrd="0" presId="urn:microsoft.com/office/officeart/2005/8/layout/cycle6"/>
    <dgm:cxn modelId="{20688F3A-0438-4559-AF3E-98D6850B8724}" srcId="{EB3534F5-E189-416D-B8BA-9C314231EDB1}" destId="{DBCC3D64-F885-4EF3-8E34-18284A0C05AC}" srcOrd="6" destOrd="0" parTransId="{EE7C1698-C462-4F75-8BAB-7B51FF972A26}" sibTransId="{6ACB5973-DA36-4A13-A9C6-0CF2AD62E54B}"/>
    <dgm:cxn modelId="{901556EE-1525-4D2E-966E-B987C094DC1E}" type="presOf" srcId="{BBB2E626-2C63-4953-A26F-866A67ACC697}" destId="{704B07DC-D1B3-46D1-871D-0604CDE0A841}" srcOrd="0" destOrd="0" presId="urn:microsoft.com/office/officeart/2005/8/layout/cycle6"/>
    <dgm:cxn modelId="{B8DDBEA0-3648-4AF9-87FF-B8B365F0F14C}" type="presOf" srcId="{86B1B545-6216-4F12-B13E-33097191A69B}" destId="{27E6655F-3963-4DEA-B85F-F54B493F3040}" srcOrd="0" destOrd="0" presId="urn:microsoft.com/office/officeart/2005/8/layout/cycle6"/>
    <dgm:cxn modelId="{173CAB94-45FF-4088-8820-F8A15046E505}" type="presOf" srcId="{9780A818-AB67-4C0A-A4DD-0211CE11BC48}" destId="{DDBE1290-D6FD-4618-999D-00103F2D58FB}" srcOrd="0" destOrd="0" presId="urn:microsoft.com/office/officeart/2005/8/layout/cycle6"/>
    <dgm:cxn modelId="{78E31D80-5FAE-481B-9612-91527B17E27B}" srcId="{EB3534F5-E189-416D-B8BA-9C314231EDB1}" destId="{6212D65E-542B-42B2-BABF-F4DCA3969D8B}" srcOrd="4" destOrd="0" parTransId="{71DD0F2C-4DEA-4A5F-A4B9-C6B7F255ECBB}" sibTransId="{B0C82481-D616-43D5-A079-A09F596B1E3D}"/>
    <dgm:cxn modelId="{BB64AA64-5E22-4163-B17F-EC46B99F85D6}" type="presParOf" srcId="{96FF9A78-A58F-400D-9AFE-40F5F3F435D3}" destId="{11D0D310-9D76-47C3-BC85-EC7717FA4A90}" srcOrd="0" destOrd="0" presId="urn:microsoft.com/office/officeart/2005/8/layout/cycle6"/>
    <dgm:cxn modelId="{F688C97D-3445-4191-A83C-CB375E25DF0E}" type="presParOf" srcId="{96FF9A78-A58F-400D-9AFE-40F5F3F435D3}" destId="{276570C3-EA2B-44B4-AD4B-6D90965AE51F}" srcOrd="1" destOrd="0" presId="urn:microsoft.com/office/officeart/2005/8/layout/cycle6"/>
    <dgm:cxn modelId="{5582134E-39B0-43D5-9613-3B92881F34BC}" type="presParOf" srcId="{96FF9A78-A58F-400D-9AFE-40F5F3F435D3}" destId="{1FE48332-D3F9-4E2E-AD4A-8C7AE6C8B5E7}" srcOrd="2" destOrd="0" presId="urn:microsoft.com/office/officeart/2005/8/layout/cycle6"/>
    <dgm:cxn modelId="{51786DE7-BC88-43C2-96BC-4FC4F139377E}" type="presParOf" srcId="{96FF9A78-A58F-400D-9AFE-40F5F3F435D3}" destId="{E41DE8CC-184A-46C6-B1D7-B48149C20C86}" srcOrd="3" destOrd="0" presId="urn:microsoft.com/office/officeart/2005/8/layout/cycle6"/>
    <dgm:cxn modelId="{EADA0172-11AC-43B1-8FD9-6D15ED377B0B}" type="presParOf" srcId="{96FF9A78-A58F-400D-9AFE-40F5F3F435D3}" destId="{034A2004-7E7E-4192-83CA-64CA6411F192}" srcOrd="4" destOrd="0" presId="urn:microsoft.com/office/officeart/2005/8/layout/cycle6"/>
    <dgm:cxn modelId="{FA2FB46F-B7BE-41A5-BCFF-4AE8F727BEEA}" type="presParOf" srcId="{96FF9A78-A58F-400D-9AFE-40F5F3F435D3}" destId="{704B07DC-D1B3-46D1-871D-0604CDE0A841}" srcOrd="5" destOrd="0" presId="urn:microsoft.com/office/officeart/2005/8/layout/cycle6"/>
    <dgm:cxn modelId="{79FB7BA8-9A81-4741-AE7C-B2D63C740784}" type="presParOf" srcId="{96FF9A78-A58F-400D-9AFE-40F5F3F435D3}" destId="{DDBE1290-D6FD-4618-999D-00103F2D58FB}" srcOrd="6" destOrd="0" presId="urn:microsoft.com/office/officeart/2005/8/layout/cycle6"/>
    <dgm:cxn modelId="{9608D635-16D4-4160-99D1-3353E8D15DD5}" type="presParOf" srcId="{96FF9A78-A58F-400D-9AFE-40F5F3F435D3}" destId="{46D4C613-67D2-4AE6-9F3A-81467FD483E9}" srcOrd="7" destOrd="0" presId="urn:microsoft.com/office/officeart/2005/8/layout/cycle6"/>
    <dgm:cxn modelId="{E91EA9D3-3967-496F-8820-2A62BF447367}" type="presParOf" srcId="{96FF9A78-A58F-400D-9AFE-40F5F3F435D3}" destId="{ABC84FDF-8385-4395-8380-D17C3EBFFC5D}" srcOrd="8" destOrd="0" presId="urn:microsoft.com/office/officeart/2005/8/layout/cycle6"/>
    <dgm:cxn modelId="{ED50CFFB-0F14-4FE2-9630-B4CAB48EE4D6}" type="presParOf" srcId="{96FF9A78-A58F-400D-9AFE-40F5F3F435D3}" destId="{0C79C5DA-2D01-48B0-A21F-9A8C2D2E0B76}" srcOrd="9" destOrd="0" presId="urn:microsoft.com/office/officeart/2005/8/layout/cycle6"/>
    <dgm:cxn modelId="{C55D9A7E-3F66-4191-A026-50ACDBBE46B9}" type="presParOf" srcId="{96FF9A78-A58F-400D-9AFE-40F5F3F435D3}" destId="{1BB52F33-BEDD-442D-9ED5-4938C63E570A}" srcOrd="10" destOrd="0" presId="urn:microsoft.com/office/officeart/2005/8/layout/cycle6"/>
    <dgm:cxn modelId="{490256DE-66CB-4B0C-8523-78C585113ED2}" type="presParOf" srcId="{96FF9A78-A58F-400D-9AFE-40F5F3F435D3}" destId="{B917B934-A5C5-43E2-AFB1-6DA059EF47F6}" srcOrd="11" destOrd="0" presId="urn:microsoft.com/office/officeart/2005/8/layout/cycle6"/>
    <dgm:cxn modelId="{D548BEAF-C171-485F-B7F1-7C9FF283DFDD}" type="presParOf" srcId="{96FF9A78-A58F-400D-9AFE-40F5F3F435D3}" destId="{1D458E9A-EBB8-4D0D-B58A-5621C642DDC7}" srcOrd="12" destOrd="0" presId="urn:microsoft.com/office/officeart/2005/8/layout/cycle6"/>
    <dgm:cxn modelId="{38E0F523-579C-430F-9DDD-862FB960F0F1}" type="presParOf" srcId="{96FF9A78-A58F-400D-9AFE-40F5F3F435D3}" destId="{4A050BB9-10E5-4A93-A0A1-4EB40AF8F598}" srcOrd="13" destOrd="0" presId="urn:microsoft.com/office/officeart/2005/8/layout/cycle6"/>
    <dgm:cxn modelId="{46072DB1-6EB4-47AE-B562-9A9C0C2EDBE2}" type="presParOf" srcId="{96FF9A78-A58F-400D-9AFE-40F5F3F435D3}" destId="{A3E5287D-AB82-47F7-8249-47A0795379D0}" srcOrd="14" destOrd="0" presId="urn:microsoft.com/office/officeart/2005/8/layout/cycle6"/>
    <dgm:cxn modelId="{F3513633-586A-4072-840E-508E2D991AEF}" type="presParOf" srcId="{96FF9A78-A58F-400D-9AFE-40F5F3F435D3}" destId="{27E6655F-3963-4DEA-B85F-F54B493F3040}" srcOrd="15" destOrd="0" presId="urn:microsoft.com/office/officeart/2005/8/layout/cycle6"/>
    <dgm:cxn modelId="{D38FF598-0D70-483D-941A-ECC47E8EE398}" type="presParOf" srcId="{96FF9A78-A58F-400D-9AFE-40F5F3F435D3}" destId="{D681294D-D132-4E39-BA78-CED061268C04}" srcOrd="16" destOrd="0" presId="urn:microsoft.com/office/officeart/2005/8/layout/cycle6"/>
    <dgm:cxn modelId="{E0F178E5-7664-4E5C-B39D-5DB9B0993B46}" type="presParOf" srcId="{96FF9A78-A58F-400D-9AFE-40F5F3F435D3}" destId="{673BC80A-4CC9-442B-AB73-781613DC7629}" srcOrd="17" destOrd="0" presId="urn:microsoft.com/office/officeart/2005/8/layout/cycle6"/>
    <dgm:cxn modelId="{D276A4CC-3B75-47C4-BCE1-CAA9FF0951CC}" type="presParOf" srcId="{96FF9A78-A58F-400D-9AFE-40F5F3F435D3}" destId="{676E4B8F-73E6-4EFF-B01E-2EBF172A8A36}" srcOrd="18" destOrd="0" presId="urn:microsoft.com/office/officeart/2005/8/layout/cycle6"/>
    <dgm:cxn modelId="{038684E2-4265-4F4F-A2B7-F32A3551E32F}" type="presParOf" srcId="{96FF9A78-A58F-400D-9AFE-40F5F3F435D3}" destId="{11E987B6-4A10-48C5-92AC-4BAE5DE58457}" srcOrd="19" destOrd="0" presId="urn:microsoft.com/office/officeart/2005/8/layout/cycle6"/>
    <dgm:cxn modelId="{B9EB9548-65A6-4752-AC9E-C31B58CF8C5D}" type="presParOf" srcId="{96FF9A78-A58F-400D-9AFE-40F5F3F435D3}" destId="{BEBC2500-B1EE-4E15-A91B-71D5EFDC219C}" srcOrd="20" destOrd="0" presId="urn:microsoft.com/office/officeart/2005/8/layout/cycle6"/>
    <dgm:cxn modelId="{BF6DEAF8-7061-4E77-9BE1-97F4291FDFA8}" type="presParOf" srcId="{96FF9A78-A58F-400D-9AFE-40F5F3F435D3}" destId="{EFF844E7-231B-4338-9E44-7406597D77D4}" srcOrd="21" destOrd="0" presId="urn:microsoft.com/office/officeart/2005/8/layout/cycle6"/>
    <dgm:cxn modelId="{404717AF-9F2D-4E1B-9CFC-AD7B283E31D3}" type="presParOf" srcId="{96FF9A78-A58F-400D-9AFE-40F5F3F435D3}" destId="{3CD89B92-3B51-4205-9A50-DD30EBDCD9BE}" srcOrd="22" destOrd="0" presId="urn:microsoft.com/office/officeart/2005/8/layout/cycle6"/>
    <dgm:cxn modelId="{6D9A5222-6B98-4D19-A92D-AC5A943CD4C5}" type="presParOf" srcId="{96FF9A78-A58F-400D-9AFE-40F5F3F435D3}" destId="{FB44FB56-8ED2-4D4E-9DF2-65F45B38E8FD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0D310-9D76-47C3-BC85-EC7717FA4A90}">
      <dsp:nvSpPr>
        <dsp:cNvPr id="0" name=""/>
        <dsp:cNvSpPr/>
      </dsp:nvSpPr>
      <dsp:spPr>
        <a:xfrm>
          <a:off x="5731040" y="1733832"/>
          <a:ext cx="1382783" cy="697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entury Gothic" pitchFamily="34" charset="0"/>
            </a:rPr>
            <a:t>явный сторонник</a:t>
          </a:r>
          <a:endParaRPr lang="ru-RU" sz="1400" b="1" kern="1200" dirty="0">
            <a:solidFill>
              <a:schemeClr val="tx1"/>
            </a:solidFill>
            <a:latin typeface="Century Gothic" pitchFamily="34" charset="0"/>
          </a:endParaRPr>
        </a:p>
      </dsp:txBody>
      <dsp:txXfrm>
        <a:off x="5765106" y="1767898"/>
        <a:ext cx="1314651" cy="629712"/>
      </dsp:txXfrm>
    </dsp:sp>
    <dsp:sp modelId="{1FE48332-D3F9-4E2E-AD4A-8C7AE6C8B5E7}">
      <dsp:nvSpPr>
        <dsp:cNvPr id="0" name=""/>
        <dsp:cNvSpPr/>
      </dsp:nvSpPr>
      <dsp:spPr>
        <a:xfrm>
          <a:off x="1693857" y="371810"/>
          <a:ext cx="4840184" cy="4840184"/>
        </a:xfrm>
        <a:custGeom>
          <a:avLst/>
          <a:gdLst/>
          <a:ahLst/>
          <a:cxnLst/>
          <a:rect l="0" t="0" r="0" b="0"/>
          <a:pathLst>
            <a:path>
              <a:moveTo>
                <a:pt x="4813753" y="2063401"/>
              </a:moveTo>
              <a:arcTo wR="2420092" hR="2420092" stAng="21091467" swAng="49809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DE8CC-184A-46C6-B1D7-B48149C20C86}">
      <dsp:nvSpPr>
        <dsp:cNvPr id="0" name=""/>
        <dsp:cNvSpPr/>
      </dsp:nvSpPr>
      <dsp:spPr>
        <a:xfrm>
          <a:off x="5331830" y="2788131"/>
          <a:ext cx="2343425" cy="697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преследователь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365896" y="2822197"/>
        <a:ext cx="2275293" cy="629712"/>
      </dsp:txXfrm>
    </dsp:sp>
    <dsp:sp modelId="{704B07DC-D1B3-46D1-871D-0604CDE0A841}">
      <dsp:nvSpPr>
        <dsp:cNvPr id="0" name=""/>
        <dsp:cNvSpPr/>
      </dsp:nvSpPr>
      <dsp:spPr>
        <a:xfrm>
          <a:off x="1682035" y="352527"/>
          <a:ext cx="4840184" cy="4840184"/>
        </a:xfrm>
        <a:custGeom>
          <a:avLst/>
          <a:gdLst/>
          <a:ahLst/>
          <a:cxnLst/>
          <a:rect l="0" t="0" r="0" b="0"/>
          <a:pathLst>
            <a:path>
              <a:moveTo>
                <a:pt x="4730116" y="3141641"/>
              </a:moveTo>
              <a:arcTo wR="2420092" hR="2420092" stAng="1040790" swAng="120076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E1290-D6FD-4618-999D-00103F2D58FB}">
      <dsp:nvSpPr>
        <dsp:cNvPr id="0" name=""/>
        <dsp:cNvSpPr/>
      </dsp:nvSpPr>
      <dsp:spPr>
        <a:xfrm>
          <a:off x="4709014" y="4247965"/>
          <a:ext cx="1958129" cy="61706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обидчик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995775" y="4338331"/>
        <a:ext cx="1384607" cy="436329"/>
      </dsp:txXfrm>
    </dsp:sp>
    <dsp:sp modelId="{ABC84FDF-8385-4395-8380-D17C3EBFFC5D}">
      <dsp:nvSpPr>
        <dsp:cNvPr id="0" name=""/>
        <dsp:cNvSpPr/>
      </dsp:nvSpPr>
      <dsp:spPr>
        <a:xfrm>
          <a:off x="1990253" y="133397"/>
          <a:ext cx="4840184" cy="4840184"/>
        </a:xfrm>
        <a:custGeom>
          <a:avLst/>
          <a:gdLst/>
          <a:ahLst/>
          <a:cxnLst/>
          <a:rect l="0" t="0" r="0" b="0"/>
          <a:pathLst>
            <a:path>
              <a:moveTo>
                <a:pt x="3124130" y="4735513"/>
              </a:moveTo>
              <a:arcTo wR="2420092" hR="2420092" stAng="4385239" swAng="186568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9C5DA-2D01-48B0-A21F-9A8C2D2E0B76}">
      <dsp:nvSpPr>
        <dsp:cNvPr id="0" name=""/>
        <dsp:cNvSpPr/>
      </dsp:nvSpPr>
      <dsp:spPr>
        <a:xfrm>
          <a:off x="2130201" y="4232770"/>
          <a:ext cx="1902248" cy="663775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жертва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408779" y="4329978"/>
        <a:ext cx="1345092" cy="469359"/>
      </dsp:txXfrm>
    </dsp:sp>
    <dsp:sp modelId="{B917B934-A5C5-43E2-AFB1-6DA059EF47F6}">
      <dsp:nvSpPr>
        <dsp:cNvPr id="0" name=""/>
        <dsp:cNvSpPr/>
      </dsp:nvSpPr>
      <dsp:spPr>
        <a:xfrm>
          <a:off x="1579848" y="-233864"/>
          <a:ext cx="4840184" cy="4840184"/>
        </a:xfrm>
        <a:custGeom>
          <a:avLst/>
          <a:gdLst/>
          <a:ahLst/>
          <a:cxnLst/>
          <a:rect l="0" t="0" r="0" b="0"/>
          <a:pathLst>
            <a:path>
              <a:moveTo>
                <a:pt x="1119448" y="4460967"/>
              </a:moveTo>
              <a:arcTo wR="2420092" hR="2420092" stAng="7350554" swAng="148536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58E9A-EBB8-4D0D-B58A-5621C642DDC7}">
      <dsp:nvSpPr>
        <dsp:cNvPr id="0" name=""/>
        <dsp:cNvSpPr/>
      </dsp:nvSpPr>
      <dsp:spPr>
        <a:xfrm>
          <a:off x="1064733" y="2788133"/>
          <a:ext cx="1632161" cy="697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реальный защитник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1098799" y="2822199"/>
        <a:ext cx="1564029" cy="629712"/>
      </dsp:txXfrm>
    </dsp:sp>
    <dsp:sp modelId="{A3E5287D-AB82-47F7-8249-47A0795379D0}">
      <dsp:nvSpPr>
        <dsp:cNvPr id="0" name=""/>
        <dsp:cNvSpPr/>
      </dsp:nvSpPr>
      <dsp:spPr>
        <a:xfrm>
          <a:off x="1844841" y="157943"/>
          <a:ext cx="4840184" cy="4840184"/>
        </a:xfrm>
        <a:custGeom>
          <a:avLst/>
          <a:gdLst/>
          <a:ahLst/>
          <a:cxnLst/>
          <a:rect l="0" t="0" r="0" b="0"/>
          <a:pathLst>
            <a:path>
              <a:moveTo>
                <a:pt x="8692" y="2625021"/>
              </a:moveTo>
              <a:arcTo wR="2420092" hR="2420092" stAng="10508548" swAng="72360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6655F-3963-4DEA-B85F-F54B493F3040}">
      <dsp:nvSpPr>
        <dsp:cNvPr id="0" name=""/>
        <dsp:cNvSpPr/>
      </dsp:nvSpPr>
      <dsp:spPr>
        <a:xfrm>
          <a:off x="1043508" y="1571624"/>
          <a:ext cx="1836812" cy="697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потенциальный защитник</a:t>
          </a:r>
          <a:endParaRPr lang="ru-RU" sz="1600" b="1" kern="1200" dirty="0">
            <a:solidFill>
              <a:srgbClr val="C00000"/>
            </a:solidFill>
          </a:endParaRPr>
        </a:p>
      </dsp:txBody>
      <dsp:txXfrm>
        <a:off x="1077574" y="1605690"/>
        <a:ext cx="1768680" cy="629712"/>
      </dsp:txXfrm>
    </dsp:sp>
    <dsp:sp modelId="{673BC80A-4CC9-442B-AB73-781613DC7629}">
      <dsp:nvSpPr>
        <dsp:cNvPr id="0" name=""/>
        <dsp:cNvSpPr/>
      </dsp:nvSpPr>
      <dsp:spPr>
        <a:xfrm>
          <a:off x="1543673" y="716153"/>
          <a:ext cx="4840184" cy="4840184"/>
        </a:xfrm>
        <a:custGeom>
          <a:avLst/>
          <a:gdLst/>
          <a:ahLst/>
          <a:cxnLst/>
          <a:rect l="0" t="0" r="0" b="0"/>
          <a:pathLst>
            <a:path>
              <a:moveTo>
                <a:pt x="577144" y="851529"/>
              </a:moveTo>
              <a:arcTo wR="2420092" hR="2420092" stAng="13224098" swAng="72110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E4B8F-73E6-4EFF-B01E-2EBF172A8A36}">
      <dsp:nvSpPr>
        <dsp:cNvPr id="0" name=""/>
        <dsp:cNvSpPr/>
      </dsp:nvSpPr>
      <dsp:spPr>
        <a:xfrm>
          <a:off x="2048816" y="517323"/>
          <a:ext cx="1610420" cy="697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Безразличный наблюдатель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082882" y="551389"/>
        <a:ext cx="1542288" cy="629712"/>
      </dsp:txXfrm>
    </dsp:sp>
    <dsp:sp modelId="{BEBC2500-B1EE-4E15-A91B-71D5EFDC219C}">
      <dsp:nvSpPr>
        <dsp:cNvPr id="0" name=""/>
        <dsp:cNvSpPr/>
      </dsp:nvSpPr>
      <dsp:spPr>
        <a:xfrm>
          <a:off x="1623504" y="448189"/>
          <a:ext cx="4840184" cy="4840184"/>
        </a:xfrm>
        <a:custGeom>
          <a:avLst/>
          <a:gdLst/>
          <a:ahLst/>
          <a:cxnLst/>
          <a:rect l="0" t="0" r="0" b="0"/>
          <a:pathLst>
            <a:path>
              <a:moveTo>
                <a:pt x="1859022" y="65936"/>
              </a:moveTo>
              <a:arcTo wR="2420092" hR="2420092" stAng="15395681" swAng="1923956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844E7-231B-4338-9E44-7406597D77D4}">
      <dsp:nvSpPr>
        <dsp:cNvPr id="0" name=""/>
        <dsp:cNvSpPr/>
      </dsp:nvSpPr>
      <dsp:spPr>
        <a:xfrm>
          <a:off x="4830834" y="576060"/>
          <a:ext cx="1577879" cy="6978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пассивный сторонник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864900" y="610126"/>
        <a:ext cx="1509747" cy="629712"/>
      </dsp:txXfrm>
    </dsp:sp>
    <dsp:sp modelId="{FB44FB56-8ED2-4D4E-9DF2-65F45B38E8FD}">
      <dsp:nvSpPr>
        <dsp:cNvPr id="0" name=""/>
        <dsp:cNvSpPr/>
      </dsp:nvSpPr>
      <dsp:spPr>
        <a:xfrm>
          <a:off x="1623264" y="256839"/>
          <a:ext cx="4840184" cy="4840184"/>
        </a:xfrm>
        <a:custGeom>
          <a:avLst/>
          <a:gdLst/>
          <a:ahLst/>
          <a:cxnLst/>
          <a:rect l="0" t="0" r="0" b="0"/>
          <a:pathLst>
            <a:path>
              <a:moveTo>
                <a:pt x="4395033" y="1021360"/>
              </a:moveTo>
              <a:arcTo wR="2420092" hR="2420092" stAng="19481542" swAng="734841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82A3B-6EFC-4000-9675-B4915E3F4F43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4EE4-A4A3-423E-BF7C-BB299F0FC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93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0;&#1088;&#1072;&#1074;&#1083;&#1080;&#1085;&#1077;&#1090;.&#1088;&#1092;/" TargetMode="External"/><Relationship Id="rId7" Type="http://schemas.openxmlformats.org/officeDocument/2006/relationships/hyperlink" Target="https://&#1086;&#1073;&#1097;&#1077;&#1077;-&#1076;&#1077;&#1083;&#1086;.&#1088;&#1092;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fon-doveria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-roditel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6;&#1073;&#1097;&#1077;&#1077;-&#1076;&#1077;&#1083;&#1086;.&#1088;&#1092;/" TargetMode="External"/><Relationship Id="rId2" Type="http://schemas.openxmlformats.org/officeDocument/2006/relationships/hyperlink" Target="https://&#1090;&#1088;&#1072;&#1074;&#1083;&#1080;&#1085;&#1077;&#1090;.&#1088;&#1092;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gppu.ru/about/publications/deviant_behaviou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06.11.2023 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Профилактика буллинга в школе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875531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Автор-составитель: Бобрикова Лидия Геннадьевна, педагог-психолог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6064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МАОУ СОШ № 4, г. Сосновоборска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Группы повышенного риска: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64096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Дети-инвалиды</a:t>
            </a:r>
          </a:p>
          <a:p>
            <a:r>
              <a:rPr lang="ru-RU" dirty="0" smtClean="0"/>
              <a:t>Дети, из неблагополучной среды</a:t>
            </a:r>
          </a:p>
          <a:p>
            <a:r>
              <a:rPr lang="ru-RU" dirty="0" smtClean="0"/>
              <a:t>Беженцы </a:t>
            </a:r>
          </a:p>
          <a:p>
            <a:r>
              <a:rPr lang="ru-RU" dirty="0" smtClean="0"/>
              <a:t>Дети коренных народов или принадлежащих к этническому, расовому, языковому, культурному или религиозному меньшинству</a:t>
            </a:r>
          </a:p>
          <a:p>
            <a:r>
              <a:rPr lang="ru-RU" dirty="0" smtClean="0"/>
              <a:t>Несоответствие внешнего вида культурным предпочтениям</a:t>
            </a:r>
          </a:p>
          <a:p>
            <a:r>
              <a:rPr lang="ru-RU" dirty="0" smtClean="0"/>
              <a:t>Дети, не имеющие возможность посещать школу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7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Последствиями для жертвы травли могут быть</a:t>
            </a:r>
            <a:r>
              <a:rPr lang="ru-RU" sz="3200" dirty="0" smtClean="0">
                <a:solidFill>
                  <a:srgbClr val="0070C0"/>
                </a:solidFill>
              </a:rPr>
              <a:t>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784976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Трудности в учебе</a:t>
            </a:r>
            <a:r>
              <a:rPr lang="ru-RU" dirty="0" smtClean="0"/>
              <a:t>, невозможность сосредоточиться из-за постоянного стресса</a:t>
            </a:r>
          </a:p>
          <a:p>
            <a:r>
              <a:rPr lang="ru-RU" dirty="0" smtClean="0"/>
              <a:t>Постоянные </a:t>
            </a:r>
            <a:r>
              <a:rPr lang="ru-RU" dirty="0" smtClean="0">
                <a:solidFill>
                  <a:srgbClr val="C00000"/>
                </a:solidFill>
              </a:rPr>
              <a:t>пропуски занятий</a:t>
            </a:r>
            <a:r>
              <a:rPr lang="ru-RU" dirty="0" smtClean="0"/>
              <a:t>, так как идти в школу страшно и находиться там мучительно</a:t>
            </a:r>
          </a:p>
          <a:p>
            <a:r>
              <a:rPr lang="ru-RU" dirty="0" smtClean="0"/>
              <a:t>Устойчиво </a:t>
            </a:r>
            <a:r>
              <a:rPr lang="ru-RU" dirty="0" smtClean="0">
                <a:solidFill>
                  <a:srgbClr val="C00000"/>
                </a:solidFill>
              </a:rPr>
              <a:t>сниженная самооценка</a:t>
            </a:r>
            <a:r>
              <a:rPr lang="ru-RU" dirty="0" smtClean="0"/>
              <a:t>, неверие в свои силы, искаженный образ себя как «ущербного», «не такого, как надо»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Тревожные расстройства</a:t>
            </a:r>
            <a:r>
              <a:rPr lang="ru-RU" dirty="0" smtClean="0"/>
              <a:t>, в том числе стойкие и тяжелые формы депрессивные расстройства, в том числе стойкие и тяжелые формы</a:t>
            </a:r>
          </a:p>
          <a:p>
            <a:r>
              <a:rPr lang="ru-RU" dirty="0" err="1" smtClean="0"/>
              <a:t>Cоциальные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неврозы</a:t>
            </a:r>
            <a:r>
              <a:rPr lang="ru-RU" dirty="0" smtClean="0"/>
              <a:t>, </a:t>
            </a:r>
            <a:r>
              <a:rPr lang="ru-RU" dirty="0" err="1" smtClean="0"/>
              <a:t>социофобия</a:t>
            </a:r>
            <a:r>
              <a:rPr lang="ru-RU" dirty="0" smtClean="0"/>
              <a:t>, сложности с общением, с завязыванием и поддержанием социальных связей, которые будут оставаться долгие годы после школы. Иногда эти проблемы не проходят без психотерапевтического лечения.</a:t>
            </a:r>
          </a:p>
          <a:p>
            <a:r>
              <a:rPr lang="ru-RU" dirty="0" smtClean="0"/>
              <a:t>П</a:t>
            </a:r>
            <a:r>
              <a:rPr lang="ru-RU" dirty="0" smtClean="0">
                <a:solidFill>
                  <a:srgbClr val="C00000"/>
                </a:solidFill>
              </a:rPr>
              <a:t>сихосоматические</a:t>
            </a:r>
            <a:r>
              <a:rPr lang="ru-RU" dirty="0" smtClean="0"/>
              <a:t> (обусловленные стрессом) заболевания, которые также могут быть очень длительными и устойчивыми к лечению</a:t>
            </a:r>
          </a:p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Суицидальные</a:t>
            </a:r>
            <a:r>
              <a:rPr lang="ru-RU" dirty="0" smtClean="0"/>
              <a:t> мысли и попытки, которые отмечаются у жертв травли </a:t>
            </a:r>
            <a:r>
              <a:rPr lang="ru-RU" u="sng" dirty="0" smtClean="0"/>
              <a:t>в 5 раз чаще</a:t>
            </a:r>
            <a:r>
              <a:rPr lang="ru-RU" dirty="0" smtClean="0"/>
              <a:t>, чем у остальных школьников.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00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Наши риски: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496944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Все это происходит с детьми в месте, которое призвано обучать, развивать и готовить к жизни. </a:t>
            </a:r>
          </a:p>
          <a:p>
            <a:r>
              <a:rPr lang="ru-RU" dirty="0" smtClean="0"/>
              <a:t>Но взрослые часто считают школьный буллинг «обычным делом», говоря: «всегда кого-то дразнят», «дети есть дети», «он должен научиться ладить с ребятами», «надо уметь за себя постоять» и так далее. </a:t>
            </a:r>
          </a:p>
          <a:p>
            <a:r>
              <a:rPr lang="ru-RU" dirty="0" smtClean="0"/>
              <a:t>Мы переживаем из-за того, как повлияет на детей Интернет или гаджеты, или сексуальное просвещение, или реклама табака с алкоголем. Но почему-то одно из самых страшных травмирующих детей воздействий считаем «обычным делом».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Что происходит с ребенком, которого травят в школе? Давайте попробуем это представить. Вообразите на минуту, что ваша жизнь в </a:t>
            </a:r>
            <a:r>
              <a:rPr lang="ru-RU" b="1" dirty="0" err="1" smtClean="0"/>
              <a:t>педколлективе</a:t>
            </a:r>
            <a:r>
              <a:rPr lang="ru-RU" b="1" dirty="0" smtClean="0"/>
              <a:t> проходит так:</a:t>
            </a:r>
          </a:p>
          <a:p>
            <a:endParaRPr lang="ru-RU" b="1" dirty="0" smtClean="0"/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вы приходите на работу в свою школу. В вестибюле вы видите своих коллег, но никто не здоровается, при виде вас все демонстративно отворачиваются и отодвигаются. Вы проходите, слыша сзади смешки и шепот. В вашем классе сегодня контрольная, и вы заранее пишете условие на доске. А когда начинаете урок и открываете доску, видите, что задание кто-то стер, а вместо него нарисовал не- приличную картинку и ваши инициалы. Вы краснеете, хватаете тряпку, ученики смотрят на вас, им и жалко вас, и смешно. 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хотите заглянуть в свой ежедневник, чтобы восстановить задание – и не можете его найти, его нет на месте. Позже вы находите его в углу туалета, со следами ног на страницах. После уроков вы приходите на педсовет, садитесь. Тут же все сидящие рядом встают и демонстративно отсаживаются подальше. И так каждый день. Однажды вы срываетесь и кричите. Вас вызывают к директору и отчитывают за недопустимое поведение. Вы пытаетесь пожаловаться и слышите в ответ: «Нужно уметь ладить с коллегами!»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Если в школе есть травля, страдают все.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И бороться с ней нужно всем вместе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572000"/>
          </a:xfrm>
        </p:spPr>
        <p:txBody>
          <a:bodyPr/>
          <a:lstStyle/>
          <a:p>
            <a:r>
              <a:rPr lang="ru-RU" dirty="0" smtClean="0"/>
              <a:t>Буллинг – болезнь группы и травмирует всех участников. Для прекращения травли нужен взрослый.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8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 случае возникновения в классе </a:t>
            </a:r>
            <a:r>
              <a:rPr lang="ru-RU" b="1" dirty="0" smtClean="0">
                <a:solidFill>
                  <a:srgbClr val="C00000"/>
                </a:solidFill>
              </a:rPr>
              <a:t>буллинга необходимо: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68952" cy="49335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Оставаться </a:t>
            </a:r>
            <a:r>
              <a:rPr lang="ru-RU" dirty="0"/>
              <a:t>спокойным и контролировать ситуацию в случае обнаружения </a:t>
            </a:r>
            <a:r>
              <a:rPr lang="ru-RU" dirty="0" smtClean="0"/>
              <a:t>буллинга в </a:t>
            </a:r>
            <a:r>
              <a:rPr lang="ru-RU" dirty="0"/>
              <a:t>классном коллективе.</a:t>
            </a:r>
          </a:p>
          <a:p>
            <a:r>
              <a:rPr lang="ru-RU" dirty="0"/>
              <a:t>Отнестись к случаю или к рассказу о </a:t>
            </a:r>
            <a:r>
              <a:rPr lang="ru-RU" dirty="0" err="1" smtClean="0"/>
              <a:t>буллинге</a:t>
            </a:r>
            <a:r>
              <a:rPr lang="ru-RU" dirty="0" smtClean="0"/>
              <a:t> серьезно</a:t>
            </a:r>
            <a:r>
              <a:rPr lang="ru-RU" dirty="0"/>
              <a:t>, не игнорировать и не преуменьшать значение случившегося.</a:t>
            </a:r>
          </a:p>
          <a:p>
            <a:r>
              <a:rPr lang="ru-RU" dirty="0"/>
              <a:t>Оказать поддержку потерпевшему.</a:t>
            </a:r>
          </a:p>
          <a:p>
            <a:r>
              <a:rPr lang="ru-RU" dirty="0"/>
              <a:t>Показать агрессору и свидетелям своё отношение к ситуации.</a:t>
            </a:r>
          </a:p>
          <a:p>
            <a:r>
              <a:rPr lang="ru-RU" dirty="0"/>
              <a:t>Дать возможность оценить ситуацию обидчику с точки зрения потерпевшего (т.е. поставить себя на место жертвы).</a:t>
            </a:r>
          </a:p>
          <a:p>
            <a:r>
              <a:rPr lang="ru-RU" dirty="0"/>
              <a:t>Обсудить с коллективом учеников и учителей определившуюся проблему буллинга.</a:t>
            </a:r>
          </a:p>
          <a:p>
            <a:r>
              <a:rPr lang="ru-RU" dirty="0"/>
              <a:t>Пригласить родителей для беседы (особенно важно, если буллинг происходит в начальной школе).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0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Чего </a:t>
            </a:r>
            <a:r>
              <a:rPr lang="ru-RU" b="1" dirty="0">
                <a:solidFill>
                  <a:srgbClr val="FF0000"/>
                </a:solidFill>
              </a:rPr>
              <a:t>не надо </a:t>
            </a:r>
            <a:r>
              <a:rPr lang="ru-RU" b="1" dirty="0" smtClean="0">
                <a:solidFill>
                  <a:srgbClr val="FF0000"/>
                </a:solidFill>
              </a:rPr>
              <a:t>делать?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1</a:t>
            </a:r>
            <a:r>
              <a:rPr lang="ru-RU" b="1" dirty="0" smtClean="0">
                <a:latin typeface="+mj-lt"/>
              </a:rPr>
              <a:t>.</a:t>
            </a:r>
            <a:r>
              <a:rPr lang="ru-RU" dirty="0" smtClean="0">
                <a:latin typeface="+mj-lt"/>
              </a:rPr>
              <a:t> Ждать, что само пройдет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2</a:t>
            </a:r>
            <a:r>
              <a:rPr lang="ru-RU" dirty="0" smtClean="0">
                <a:latin typeface="+mj-lt"/>
              </a:rPr>
              <a:t>. Искать причины и объяснения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3</a:t>
            </a:r>
            <a:r>
              <a:rPr lang="ru-RU" dirty="0" smtClean="0">
                <a:latin typeface="+mj-lt"/>
              </a:rPr>
              <a:t>. Нет задачи устранить причины, есть задача обеспечить безопасность каждого ученика в школе, а для этого нужно изменить конкретное поведение конкретной группы детей.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4.</a:t>
            </a:r>
            <a:r>
              <a:rPr lang="ru-RU" dirty="0" smtClean="0">
                <a:latin typeface="+mj-lt"/>
              </a:rPr>
              <a:t> Путать травлю и непопулярность</a:t>
            </a:r>
          </a:p>
          <a:p>
            <a:pPr algn="just">
              <a:buNone/>
            </a:pPr>
            <a:r>
              <a:rPr lang="ru-RU" i="1" dirty="0" smtClean="0">
                <a:solidFill>
                  <a:srgbClr val="00B050"/>
                </a:solidFill>
                <a:latin typeface="+mj-lt"/>
              </a:rPr>
              <a:t>    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Суть травли – не в том, что кто-то кого-то не любит. Суть травли –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насилие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. Это групповое насилие, эмоциональное и/или физическое. И именно за это отвечает взрослый, которому доверена группа детей. За их защищенность от насилия. Популярность - это вопрос психологический.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Групповое насилие – это вопрос нарушения прав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+mj-lt"/>
              </a:rPr>
              <a:t>5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Cчитать</a:t>
            </a:r>
            <a:r>
              <a:rPr lang="ru-RU" dirty="0" smtClean="0">
                <a:latin typeface="+mj-lt"/>
              </a:rPr>
              <a:t> травлю проблемой только жертвы</a:t>
            </a:r>
          </a:p>
          <a:p>
            <a:pPr marL="0" indent="0">
              <a:buNone/>
            </a:pPr>
            <a:r>
              <a:rPr lang="ru-RU" b="1" dirty="0">
                <a:latin typeface="+mj-lt"/>
              </a:rPr>
              <a:t>6</a:t>
            </a:r>
            <a:r>
              <a:rPr lang="ru-RU" b="1" dirty="0" smtClean="0">
                <a:latin typeface="+mj-lt"/>
              </a:rPr>
              <a:t>.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Cчитать</a:t>
            </a:r>
            <a:r>
              <a:rPr lang="ru-RU" dirty="0" smtClean="0">
                <a:latin typeface="+mj-lt"/>
              </a:rPr>
              <a:t> травлю проблемой личностей, а не группы</a:t>
            </a:r>
          </a:p>
          <a:p>
            <a:pPr marL="0" indent="0">
              <a:buNone/>
            </a:pPr>
            <a:r>
              <a:rPr lang="ru-RU" b="1" dirty="0">
                <a:latin typeface="+mj-lt"/>
              </a:rPr>
              <a:t>7</a:t>
            </a:r>
            <a:r>
              <a:rPr lang="ru-RU" dirty="0" smtClean="0">
                <a:latin typeface="+mj-lt"/>
              </a:rPr>
              <a:t>. Давить на жалость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4261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Что </a:t>
            </a:r>
            <a:r>
              <a:rPr lang="ru-RU" sz="2800" b="1" dirty="0">
                <a:solidFill>
                  <a:srgbClr val="C00000"/>
                </a:solidFill>
              </a:rPr>
              <a:t>не нужно говорить при общении с ребенком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на </a:t>
            </a:r>
            <a:r>
              <a:rPr lang="ru-RU" sz="2800" b="1" dirty="0">
                <a:solidFill>
                  <a:srgbClr val="C00000"/>
                </a:solidFill>
              </a:rPr>
              <a:t>тему травли: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 smtClean="0"/>
              <a:t>Почему </a:t>
            </a:r>
            <a:r>
              <a:rPr lang="ru-RU" dirty="0"/>
              <a:t>они так себя ведут по отношению к тебе —что ты сделал?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Заменить</a:t>
            </a:r>
            <a:r>
              <a:rPr lang="ru-RU" dirty="0"/>
              <a:t>: Давай подумаем вместе, что тут можно поделать.</a:t>
            </a:r>
          </a:p>
          <a:p>
            <a:r>
              <a:rPr lang="ru-RU" dirty="0"/>
              <a:t>Все дети так себя ведут.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Заменить</a:t>
            </a:r>
            <a:r>
              <a:rPr lang="ru-RU" b="1" dirty="0">
                <a:solidFill>
                  <a:srgbClr val="00B050"/>
                </a:solidFill>
              </a:rPr>
              <a:t>:</a:t>
            </a:r>
            <a:r>
              <a:rPr lang="ru-RU" dirty="0"/>
              <a:t> некоторые твои сверстники ведут себя так, если они разозлились или ревнуют.</a:t>
            </a:r>
          </a:p>
          <a:p>
            <a:r>
              <a:rPr lang="ru-RU" dirty="0"/>
              <a:t>Что случилось? Вы же были лучшими друзьями!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Заменить:</a:t>
            </a:r>
            <a:r>
              <a:rPr lang="ru-RU" dirty="0"/>
              <a:t> Расскажи мне, когда это началось? Что ты заметил? Как это началось? Есть что-то, что мы можем сделать?</a:t>
            </a:r>
          </a:p>
          <a:p>
            <a:r>
              <a:rPr lang="ru-RU" dirty="0"/>
              <a:t>Они не хотели тебя обидеть, ты просто слишком сильно реагируешь.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50"/>
                </a:solidFill>
              </a:rPr>
              <a:t>Заменить:</a:t>
            </a:r>
            <a:r>
              <a:rPr lang="ru-RU" dirty="0"/>
              <a:t> Как ты можешь удостовериться в том, что это не шутка с их стороны?</a:t>
            </a:r>
          </a:p>
          <a:p>
            <a:r>
              <a:rPr lang="ru-RU" dirty="0">
                <a:solidFill>
                  <a:srgbClr val="C00000"/>
                </a:solidFill>
              </a:rPr>
              <a:t>Категорически нельзя говорить</a:t>
            </a:r>
            <a:r>
              <a:rPr lang="ru-RU" dirty="0"/>
              <a:t>: «Останови это!», «Это пройдет!», «Что тебя не убивает, делает сильнее!» «Издевательство —это нормально, все издеваются!» или «Ответь им, не будь тряпкой!» и т.п.</a:t>
            </a:r>
          </a:p>
          <a:p>
            <a:endParaRPr lang="ru-RU" dirty="0"/>
          </a:p>
          <a:p>
            <a:r>
              <a:rPr lang="ru-RU" dirty="0"/>
              <a:t></a:t>
            </a:r>
          </a:p>
        </p:txBody>
      </p:sp>
    </p:spTree>
    <p:extLst>
      <p:ext uri="{BB962C8B-B14F-4D97-AF65-F5344CB8AC3E}">
        <p14:creationId xmlns:p14="http://schemas.microsoft.com/office/powerpoint/2010/main" val="6206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надо делать?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84976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1. </a:t>
            </a:r>
            <a:r>
              <a:rPr lang="ru-RU" b="1" dirty="0" smtClean="0">
                <a:solidFill>
                  <a:srgbClr val="C00000"/>
                </a:solidFill>
              </a:rPr>
              <a:t>Присвоить проблему</a:t>
            </a:r>
          </a:p>
          <a:p>
            <a:pPr>
              <a:buNone/>
            </a:pPr>
            <a:r>
              <a:rPr lang="ru-RU" dirty="0" smtClean="0"/>
              <a:t>     В идеале весь педагогический коллектив должен иметь общий взгляд на проблему травли и всем должны быть известны алгоритмы согласованных </a:t>
            </a:r>
            <a:r>
              <a:rPr lang="ru-RU" dirty="0" err="1" smtClean="0"/>
              <a:t>дей</a:t>
            </a:r>
            <a:r>
              <a:rPr lang="ru-RU" dirty="0" smtClean="0"/>
              <a:t> </a:t>
            </a:r>
            <a:r>
              <a:rPr lang="ru-RU" dirty="0" err="1" smtClean="0"/>
              <a:t>ствий</a:t>
            </a:r>
            <a:r>
              <a:rPr lang="ru-RU" dirty="0" smtClean="0"/>
              <a:t> в случае, когда кто-то заметил в одном из классов травлю. Чем более единую, согласованную профессиональную реакцию взрослых получает детская группа, тем быстрее разрешается проблема. </a:t>
            </a:r>
          </a:p>
          <a:p>
            <a:pPr>
              <a:buNone/>
            </a:pPr>
            <a:r>
              <a:rPr lang="ru-RU" dirty="0" smtClean="0"/>
              <a:t>    Чтобы победить зарождающуюся травлю, иногда достаточно пяти минут. А запущенные случаи могут отравлять жизнь в классе годами.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надо делать?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568952" cy="561662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400" b="1" dirty="0" smtClean="0">
                <a:solidFill>
                  <a:srgbClr val="C00000"/>
                </a:solidFill>
              </a:rPr>
              <a:t>     2. Назвать явление</a:t>
            </a:r>
          </a:p>
          <a:p>
            <a:r>
              <a:rPr lang="ru-RU" sz="4900" dirty="0" smtClean="0"/>
              <a:t>Никаких «У Пети Смирнова не ладится с одноклассниками». </a:t>
            </a:r>
          </a:p>
          <a:p>
            <a:pPr>
              <a:buNone/>
            </a:pPr>
            <a:r>
              <a:rPr lang="ru-RU" sz="4900" dirty="0" smtClean="0"/>
              <a:t>        Когда ребенка намеренно доводят до слез, согласованно и систематически дразнят, когда отбирают, прячут, портят его вещи, когда его толкают, щипают, бьют, обзывают, подчеркнуто игнорируют – это называется «травля». Насилие. Пока не назовете происходящее своим именем, ничего не получится сделать. Неназванную проблему решать невозможно.</a:t>
            </a:r>
          </a:p>
          <a:p>
            <a:r>
              <a:rPr lang="ru-RU" sz="4900" dirty="0" smtClean="0"/>
              <a:t>Не менее важно назвать явление самим детям. Дети часто не осознают, что </a:t>
            </a:r>
            <a:r>
              <a:rPr lang="ru-RU" sz="4900" dirty="0" err="1" smtClean="0"/>
              <a:t>имен-но</a:t>
            </a:r>
            <a:r>
              <a:rPr lang="ru-RU" sz="4900" dirty="0" smtClean="0"/>
              <a:t> делают. У них в голове это называется «мы его дразним» или «мы так играем» или «мы его не любим». Мальчики, которых застали за перекидыванием рюкзака одноклассника, со слезами мечущегося между ними, могут сказать: «мы просто играли». Нет, это не игра. Игра – это когда весело </a:t>
            </a:r>
            <a:r>
              <a:rPr lang="ru-RU" sz="4900" b="1" dirty="0" smtClean="0"/>
              <a:t>ВСЕМ</a:t>
            </a:r>
            <a:r>
              <a:rPr lang="ru-RU" sz="4900" dirty="0" smtClean="0"/>
              <a:t>. И когда </a:t>
            </a:r>
            <a:r>
              <a:rPr lang="ru-RU" sz="4900" b="1" dirty="0" smtClean="0"/>
              <a:t>ВСЕ </a:t>
            </a:r>
            <a:r>
              <a:rPr lang="ru-RU" sz="4900" dirty="0" smtClean="0"/>
              <a:t>играют добровольно. Девочки, которые издевательски копируют или комментируют внешность одноклассницы, могут сказать: «Мы просто так шутим». Нет, это не шутка. Шутка не имеет целью причинить кому-то боль. Шутка – это когда весело ВСЕМ, в том числе тому, про кого шутят. Дети должны услышать это от взрослого: то, что вы делаете – не невинная забава, не игра и не шутка, это травля, это насилие, и это недопустимо.</a:t>
            </a:r>
          </a:p>
          <a:p>
            <a:r>
              <a:rPr lang="ru-RU" sz="4900" dirty="0" smtClean="0"/>
              <a:t>Описывая ситуацию с точки зрения жертвы, важно не давить на жалость. Ни в коем случае не «представляете, как ему плохо, как он несчастен?». Только: как было бы ВАМ в такой ситуации? Что чувствовали бы ВЫ? И если в ответ идут живые чувства, не злорадствовать и не нападать. Только сочувствие: да, это всякому тяжело. Мы люди и нам важно быть вместе.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Буллинг, </a:t>
            </a:r>
            <a:r>
              <a:rPr lang="ru-RU" b="1" dirty="0" err="1" smtClean="0">
                <a:solidFill>
                  <a:srgbClr val="FF0000"/>
                </a:solidFill>
              </a:rPr>
              <a:t>кибербуллинг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(травля)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72117" cy="4608512"/>
          </a:xfrm>
        </p:spPr>
        <p:txBody>
          <a:bodyPr/>
          <a:lstStyle/>
          <a:p>
            <a:r>
              <a:rPr lang="ru-RU" dirty="0" smtClean="0"/>
              <a:t>Умышленное агрессивное поведение, направленное против жертвы издевательства и характеризующееся периодичностью;</a:t>
            </a:r>
          </a:p>
          <a:p>
            <a:r>
              <a:rPr lang="ru-RU" dirty="0" smtClean="0"/>
              <a:t>Такое поведение со стороны  агрессоров вызывает у жертвы издевательства чувство уязвимости и беспомощности, неспособности себя защитить.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7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надо делать?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424936" cy="56166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3. </a:t>
            </a:r>
            <a:r>
              <a:rPr lang="ru-RU" sz="2800" b="1" dirty="0" smtClean="0">
                <a:solidFill>
                  <a:srgbClr val="C00000"/>
                </a:solidFill>
              </a:rPr>
              <a:t>Дать однозначную оценку травле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4</a:t>
            </a:r>
            <a:r>
              <a:rPr lang="ru-RU" b="1" dirty="0" smtClean="0">
                <a:solidFill>
                  <a:srgbClr val="C00000"/>
                </a:solidFill>
              </a:rPr>
              <a:t>. Обсуждать травлю как проблему группы</a:t>
            </a:r>
          </a:p>
          <a:p>
            <a:pPr marL="0" indent="0" algn="just">
              <a:buNone/>
            </a:pPr>
            <a:r>
              <a:rPr lang="ru-RU" dirty="0" smtClean="0"/>
              <a:t>Нужно дать понять, что вы знаете, что происходит, что не намерены с этим мириться и обозначить травлю как болезнь группы. Вот если человек не моет руки, он может подхватить инфекцию и заболеть. А если группа использует грязные способы общения, она тоже может заболеть – травлей. Это очень грустно, это всем вредно и плохо. И давайте-ка вместе срочно лечиться, чтобы у нас был здоровый, дружный класс. </a:t>
            </a:r>
          </a:p>
          <a:p>
            <a:pPr algn="just">
              <a:buNone/>
            </a:pPr>
            <a:r>
              <a:rPr lang="ru-RU" dirty="0" smtClean="0"/>
              <a:t>     Это позволит зачинщикам сохранить лицо и даже предоставит им возможность хотя бы попробовать примерить роль позитивной «альфы», которая не обижает других, а заботится о группе. И, что особенно важно, это снимает противопоставление между жертвами-насильниками-свидетелями. Все в одной лодке, общая проблема, давайте вместе решать.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надо делать?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640960" cy="57606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200" b="1" dirty="0" smtClean="0">
                <a:solidFill>
                  <a:srgbClr val="C00000"/>
                </a:solidFill>
              </a:rPr>
              <a:t>5. Активизировать моральное чувство и сформулировать выбор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Результат не будет прочным, если дети просто примут к сведению формальные требования учителя. Задача – вывести их из «стайного» азарта в осознанную позицию, включить моральную оценку происходящего.</a:t>
            </a:r>
          </a:p>
          <a:p>
            <a:r>
              <a:rPr lang="ru-RU" dirty="0" smtClean="0"/>
              <a:t>Можно предложить детям оценить, каков их вклад в болезнь класса под названием «травля». 1 балл – это «я никогда в этом не участвую», 2 балла – «я иногда это делаю, но потом жалею», 3 балла – «травил, травлю и буду травить, это здорово». Пусть все одновременно покажут на пальцах – сколько баллов они поставили бы себе? Обычно «три» сам себе никто не ставит. Только ни в коем случае нельзя пытаться уличить: нет, на самом деле ты травишь. Наоборот, лучше сказать: «Как я рад, у меня от сердца отлегло. Никто из вас не считает, что травить – это хорошо и правильно. Даже те, кто это делал, потом жалели. Это замечательно, значит, нам будет нетрудно вылечить свой класс».</a:t>
            </a:r>
          </a:p>
          <a:p>
            <a:r>
              <a:rPr lang="ru-RU" dirty="0" smtClean="0"/>
              <a:t>Если группа очень погрязла в удовольствии от насилия, конфронтация может быть более жесткой. Например, можно перечитать с детьми сказку «Гадкий утенок», тот отрывок, в котором описана травля утенка другими птицами, и сказать пример- но следующее: «Обычно, читая эту сказку, мы думаем о главном герое, об утенке. Нам его жаль, мы за него переживаем. Но сейчас я хочу, чтобы мы подумали о вот этих курах и утках. С утенком-то все потом будет хорошо, он улетит с лебедями. А куры и утки? Они так и останутся тупыми и злыми, неспособными ни сочувствовать, ни летать. Когда в классе возникает похожая ситуация, каждому приходится определиться: кто он-то в этой истории. Неужели среди вас есть желающие играть роль тупых злобных кур? Каков ваш выбор?».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надо делать?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568952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6. Сформулировать позитивные правила жизни в группе и заключить контракт</a:t>
            </a:r>
          </a:p>
          <a:p>
            <a:r>
              <a:rPr lang="ru-RU" dirty="0" smtClean="0"/>
              <a:t>Момент, когда прежняя, «плохая» групповая динамика прервана, раскрутка ее губительной спирали прекращена, – самый подходящий, чтобы запустить динамику новую. И это важно делать вместе.</a:t>
            </a:r>
          </a:p>
          <a:p>
            <a:r>
              <a:rPr lang="ru-RU" dirty="0" smtClean="0"/>
              <a:t>Достаточно просто вместе с детьми сформулировать правила жизни в группе. Например: «У нас никто не выясняет отношения кулаками. У нас не оскорбляют друг друга. У нас не смотрят спокойно, как над кем-то издеваются – это немедленно прекращают». </a:t>
            </a:r>
          </a:p>
          <a:p>
            <a:r>
              <a:rPr lang="ru-RU" dirty="0" smtClean="0"/>
              <a:t>Правила выписываются на большом листе и за них все голосуют. Еще лучше – чтобы каждый поставил подпись, что обязуется их выполнять. Этот при- ем называется «заключение контракта», он прекрасно работает в терапевтических и тренинговых группах для взрослых, и с детьми тоже вполне эффективен. Если правила кто-то нарушает, ему могут просто молча указать на плакат с его собственной подписью.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надо делать?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24936" cy="52565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7. </a:t>
            </a:r>
            <a:r>
              <a:rPr lang="ru-RU" b="1" dirty="0" smtClean="0">
                <a:solidFill>
                  <a:srgbClr val="C00000"/>
                </a:solidFill>
              </a:rPr>
              <a:t>Поддержка позитивных изменений</a:t>
            </a:r>
          </a:p>
          <a:p>
            <a:r>
              <a:rPr lang="ru-RU" dirty="0" smtClean="0"/>
              <a:t>Очень важно чтобы взрослый, который взялся решать проблему травли, не бросал это дело. Он должен регулярно спрашивать, как дела, что удается, что трудно, чем помочь. </a:t>
            </a:r>
          </a:p>
          <a:p>
            <a:r>
              <a:rPr lang="ru-RU" dirty="0" smtClean="0"/>
              <a:t>Суть в том, что группа постоянно получает заинтересованный интерес от авторитетного взрослого и по-прежнему считает победу над травлей своим общим делом.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Что надо делать?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8496944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8. Гармонизировать иерархию</a:t>
            </a:r>
          </a:p>
          <a:p>
            <a:r>
              <a:rPr lang="ru-RU" dirty="0" smtClean="0"/>
              <a:t>Вот теперь пора думать про популярность. Про то, чтобы каждый имел признание в чем-то своем, мог предъявить себя группе, быть полезным и ценным в ней. Праздники, конкурсы, смотры талантов, походы, экспедиции, игры на </a:t>
            </a:r>
            <a:r>
              <a:rPr lang="ru-RU" dirty="0" err="1" smtClean="0"/>
              <a:t>командообразование</a:t>
            </a:r>
            <a:r>
              <a:rPr lang="ru-RU" dirty="0" smtClean="0"/>
              <a:t> – арсенал богатый. Чем дольше группе предстоит прожить в этом составе, тем этот этап важнее.</a:t>
            </a:r>
          </a:p>
          <a:p>
            <a:r>
              <a:rPr lang="ru-RU" dirty="0" smtClean="0"/>
              <a:t>Признак гармоничной групповой иерархии – отсутствие жестко закрепленных ролей «лидеров» и «массовки», гибкое перетекание ролей: в этой ситуации лидером становится тот, в той – другой. Один лучше всех рисует, другой шутит, третий </a:t>
            </a:r>
            <a:r>
              <a:rPr lang="ru-RU" dirty="0" err="1" smtClean="0"/>
              <a:t>заби</a:t>
            </a:r>
            <a:r>
              <a:rPr lang="ru-RU" dirty="0" smtClean="0"/>
              <a:t> </a:t>
            </a:r>
            <a:r>
              <a:rPr lang="ru-RU" dirty="0" err="1" smtClean="0"/>
              <a:t>вает</a:t>
            </a:r>
            <a:r>
              <a:rPr lang="ru-RU" dirty="0" smtClean="0"/>
              <a:t> голы, четвертый придумывает игры. Чем больше разнообразной и осмыслен- ной деятельности, тем здоровее группа.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352928" cy="48950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Одна из основных задач возраста в конце начальной и средней школе – разобраться в правилах общежития, научиться жить в социуме. </a:t>
            </a:r>
          </a:p>
          <a:p>
            <a:r>
              <a:rPr lang="ru-RU" sz="3200" dirty="0" smtClean="0"/>
              <a:t>И правила должны задавать взрослые.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35280" cy="61926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/>
              <a:t>Трудно ли остановить травлю? 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самом начале, выразить детям свое неприятие этой ситуации, и все немедленно У уверенного в себе взрослого с осознанной собственной моральной И наоборот, если взрослый, работающий с детской группой, не берет на себя позицией, имеющего хороший контакт с детьми, это может занять несколько минут. Ему до- статочно, увидев травлю стихнет. Если ситуация уже существует давно и запущена, понадобится больше внимания и усилий, возможно, понадобятся новые знания или помощь коллег, но результат обязательно будет.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ответственность или, тем более, в глубине души согласен с системой правил, в которой «не таких» можно травить, ситуация может сохраняться годами, пока не выплеснется в трагедию или дети не уйдут из класса, унося в дальнейшую жизнь опыт насилия.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се зависит от позиции взрослых. От того, какие правила приняты в школе и классе – не формальные правила, написанные на стенке, а настоящие, разделяемые в глубине души. Если коллектив школы решает, что травля неприемлема, он обязательно с ней справится.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590" t="12766" r="25798" b="4255"/>
          <a:stretch>
            <a:fillRect/>
          </a:stretch>
        </p:blipFill>
        <p:spPr bwMode="auto">
          <a:xfrm>
            <a:off x="323528" y="404664"/>
            <a:ext cx="2664296" cy="176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3568" y="2060848"/>
            <a:ext cx="3211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https://xn--80aejlonqph.xn--p1ai/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 l="22234" t="17023" r="13033" b="2991"/>
          <a:stretch>
            <a:fillRect/>
          </a:stretch>
        </p:blipFill>
        <p:spPr bwMode="auto">
          <a:xfrm>
            <a:off x="5148064" y="404664"/>
            <a:ext cx="3384376" cy="235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 cstate="print"/>
          <a:srcRect l="49044" t="23779" r="9714" b="35005"/>
          <a:stretch>
            <a:fillRect/>
          </a:stretch>
        </p:blipFill>
        <p:spPr bwMode="auto">
          <a:xfrm>
            <a:off x="179512" y="2708920"/>
            <a:ext cx="461128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print"/>
          <a:srcRect l="6512" t="18524" r="8828" b="5065"/>
          <a:stretch>
            <a:fillRect/>
          </a:stretch>
        </p:blipFill>
        <p:spPr bwMode="auto">
          <a:xfrm>
            <a:off x="5076056" y="3429000"/>
            <a:ext cx="3528392" cy="179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31640" y="5445224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https://xn----9sbkcac6brh7h.xn--p1ai/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hool35.centerstart.ru/sites/school35.centerstart.ru/files/tmp/news/%D0%9D%D0%B0%D0%B2%D0%B8%D0%B3%D0%B0%D1%82%D0%BE%D1%80-%D0%BF%D1%80%D0%BE%D1%84%D0%B8%D0%BB%D0%B0%D0%BA%D1%82%D0%B8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1640" y="476672"/>
            <a:ext cx="4277871" cy="482453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332655"/>
            <a:ext cx="4752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Навигатор </a:t>
            </a:r>
            <a:r>
              <a:rPr lang="ru-RU" b="1" dirty="0"/>
              <a:t>профилактики (серая гамма) </a:t>
            </a:r>
            <a:r>
              <a:rPr lang="ru-RU" dirty="0"/>
              <a:t>- содержит в себе обобщенные признаки различных видов девиантного поведения и </a:t>
            </a:r>
            <a:r>
              <a:rPr lang="ru-RU" dirty="0">
                <a:solidFill>
                  <a:srgbClr val="C00000"/>
                </a:solidFill>
              </a:rPr>
              <a:t>общий алгоритм действий </a:t>
            </a:r>
            <a:r>
              <a:rPr lang="ru-RU" b="1" dirty="0">
                <a:solidFill>
                  <a:srgbClr val="C00000"/>
                </a:solidFill>
              </a:rPr>
              <a:t>классного руководителя</a:t>
            </a:r>
            <a:r>
              <a:rPr lang="ru-RU" dirty="0">
                <a:solidFill>
                  <a:srgbClr val="C00000"/>
                </a:solidFill>
              </a:rPr>
              <a:t>, иных педагогов и специалистов образовательных организаций</a:t>
            </a:r>
            <a:r>
              <a:rPr lang="ru-RU" dirty="0"/>
              <a:t>. Общий алгоритм включает действия в рамках межведомственного взаимодействия специалистов органов и учреждений системы профилактики безнадзорности и правонарушений несовершеннолетних. Все виды отклоняющегося поведения и их основные признаки включены в цветовую индикацию, которая выполняет функцию своеобразного путеводителя по памяткам. Все виды отклоняющегося поведения дополнены формами проявления, а также указаны основные признаки девиантного поведения, которые включены в цветовую индикацию, выполняющего функцию своеобразного путеводителя по памяткам.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92528" cy="600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8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Конфликт или травля?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4195896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Всегда есть причина конфликта</a:t>
            </a:r>
          </a:p>
          <a:p>
            <a:r>
              <a:rPr lang="ru-RU" dirty="0" smtClean="0"/>
              <a:t>Решение участвовать в конфликте участники принимают сами</a:t>
            </a:r>
          </a:p>
          <a:p>
            <a:r>
              <a:rPr lang="ru-RU" dirty="0" smtClean="0"/>
              <a:t>Стороны сохраняют свою </a:t>
            </a:r>
            <a:r>
              <a:rPr lang="ru-RU" dirty="0" err="1" smtClean="0"/>
              <a:t>субъектность</a:t>
            </a:r>
            <a:endParaRPr lang="ru-RU" dirty="0" smtClean="0"/>
          </a:p>
          <a:p>
            <a:r>
              <a:rPr lang="ru-RU" dirty="0" smtClean="0"/>
              <a:t>Силы относительно равны</a:t>
            </a:r>
          </a:p>
          <a:p>
            <a:r>
              <a:rPr lang="ru-RU" dirty="0" smtClean="0"/>
              <a:t>Разрешение конфликта ведёт к развитию</a:t>
            </a:r>
          </a:p>
          <a:p>
            <a:r>
              <a:rPr lang="ru-RU" dirty="0" smtClean="0"/>
              <a:t>Из конфликта стороны могут выйти по своей воле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933950" y="980728"/>
            <a:ext cx="395853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Причина сам человек, его качества</a:t>
            </a:r>
          </a:p>
          <a:p>
            <a:r>
              <a:rPr lang="ru-RU" dirty="0" smtClean="0"/>
              <a:t>Решение участвовать в травле принимает только обидчик (агрессор)</a:t>
            </a:r>
          </a:p>
          <a:p>
            <a:r>
              <a:rPr lang="ru-RU" dirty="0" smtClean="0"/>
              <a:t>«жертва» объективизируется</a:t>
            </a:r>
          </a:p>
          <a:p>
            <a:r>
              <a:rPr lang="ru-RU" dirty="0" smtClean="0"/>
              <a:t>Наблюдается явное неравенство сил/ресурсов сторон</a:t>
            </a:r>
          </a:p>
          <a:p>
            <a:r>
              <a:rPr lang="ru-RU" dirty="0" smtClean="0"/>
              <a:t>Травля никогда не ведёт к развитию</a:t>
            </a:r>
          </a:p>
          <a:p>
            <a:r>
              <a:rPr lang="ru-RU" dirty="0" smtClean="0"/>
              <a:t>Из буллинга по своей воли выхода нет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267744" y="764704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68144" y="764704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38"/>
            <a:ext cx="8640960" cy="624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8701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9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2" y="260648"/>
            <a:ext cx="847736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4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0" y="188640"/>
            <a:ext cx="8851058" cy="641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8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T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616624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27784" y="5805264"/>
            <a:ext cx="4456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https://telefon-doveria.ru</a:t>
            </a:r>
            <a:r>
              <a:rPr lang="en-US" sz="3200" dirty="0" smtClean="0">
                <a:hlinkClick r:id="rId3"/>
              </a:rPr>
              <a:t>/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0808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2321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5912516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https://www.ya-roditel.ru</a:t>
            </a:r>
            <a:r>
              <a:rPr lang="en-US" sz="2800" dirty="0" smtClean="0">
                <a:hlinkClick r:id="rId3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7969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96944" cy="48245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en-US" dirty="0">
                <a:hlinkClick r:id="rId2"/>
              </a:rPr>
              <a:t>https://xn--80aejlonqph.xn--p1ai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 - «ТРАВЛИНЕТ.РФ» </a:t>
            </a:r>
          </a:p>
          <a:p>
            <a:r>
              <a:rPr lang="en-US" dirty="0">
                <a:hlinkClick r:id="rId3"/>
              </a:rPr>
              <a:t>https://xn----9sbkcac6brh7h.xn--p1ai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- «Общее дело»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mgppu.ru/about/publications/deviant_behaviour</a:t>
            </a:r>
            <a:r>
              <a:rPr lang="ru-RU" dirty="0" smtClean="0"/>
              <a:t> - «Навигатор профилактики девиантного поведения-2022»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90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84976" cy="626469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Если кого-то из детей в классе не любят, у него нет друзей, его неохотно принимают в игру, но насилия в его адрес нет, это не травля, а </a:t>
            </a:r>
            <a:r>
              <a:rPr lang="ru-RU" dirty="0" smtClean="0">
                <a:solidFill>
                  <a:srgbClr val="C00000"/>
                </a:solidFill>
              </a:rPr>
              <a:t>непопулярность</a:t>
            </a:r>
            <a:r>
              <a:rPr lang="ru-RU" dirty="0" smtClean="0"/>
              <a:t>. При непопулярности человеку может быть обидно, грустно и одиноко. При травле ему страшно, он чувствует себя не в безопасности. </a:t>
            </a:r>
          </a:p>
          <a:p>
            <a:r>
              <a:rPr lang="ru-RU" dirty="0" smtClean="0"/>
              <a:t>Если дети поругались или даже подрались, при этом сегодня этот стукнул того, а завтра наоборот, или только что они дрались, а теперь вместе играют в футбол, если они взаимодействуют на равных, это не травля, это </a:t>
            </a:r>
            <a:r>
              <a:rPr lang="ru-RU" dirty="0" smtClean="0">
                <a:solidFill>
                  <a:srgbClr val="C00000"/>
                </a:solidFill>
              </a:rPr>
              <a:t>конфликты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травле нет смены ролей, нет равенства сторон конфликта, при травле одни всегда нападают, а другие всегда страдают. </a:t>
            </a:r>
          </a:p>
          <a:p>
            <a:r>
              <a:rPr lang="ru-RU" dirty="0" smtClean="0"/>
              <a:t>Если один ребенок кого-то задирает, обижает, дразнит, а остальные его в этом не поддерживают, осуждают его действия, сочувствуют пострадавшим от нападок, это не травля, это </a:t>
            </a:r>
            <a:r>
              <a:rPr lang="ru-RU" dirty="0" smtClean="0">
                <a:solidFill>
                  <a:srgbClr val="C00000"/>
                </a:solidFill>
              </a:rPr>
              <a:t>проблема с агрессивным поведением конкретного ребенка</a:t>
            </a:r>
            <a:r>
              <a:rPr lang="ru-RU" dirty="0" smtClean="0"/>
              <a:t>. Но если группа сплачивается против агрессора, это не ситуация травли, каждый обиженный им чувствует себя членом группы, чувствует её поддержку и защиту, он не становится отверженным и, хотя может получить синяки, психологически обычно в порядке. </a:t>
            </a:r>
          </a:p>
          <a:p>
            <a:r>
              <a:rPr lang="ru-RU" dirty="0" smtClean="0"/>
              <a:t>При травле, напротив, может не быть прямого физического ущерба, например, в случае игнорирования или издевок, но эмоциональный урон может быть очень тяжелым.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496944" cy="6264696"/>
          </a:xfrm>
        </p:spPr>
        <p:txBody>
          <a:bodyPr>
            <a:noAutofit/>
          </a:bodyPr>
          <a:lstStyle/>
          <a:p>
            <a:r>
              <a:rPr lang="ru-RU" sz="3000" dirty="0" smtClean="0"/>
              <a:t>Буллинг </a:t>
            </a:r>
            <a:r>
              <a:rPr lang="ru-RU" sz="3000" dirty="0" smtClean="0">
                <a:solidFill>
                  <a:srgbClr val="C00000"/>
                </a:solidFill>
              </a:rPr>
              <a:t>асимметричен</a:t>
            </a:r>
            <a:r>
              <a:rPr lang="ru-RU" sz="3000" dirty="0" smtClean="0"/>
              <a:t> – с одной стороны находится обидчик, с другой пострадавший.</a:t>
            </a:r>
          </a:p>
          <a:p>
            <a:r>
              <a:rPr lang="ru-RU" sz="3000" dirty="0" smtClean="0"/>
              <a:t>Буллинг осуществляется </a:t>
            </a:r>
            <a:r>
              <a:rPr lang="ru-RU" sz="3000" dirty="0" smtClean="0">
                <a:solidFill>
                  <a:srgbClr val="C00000"/>
                </a:solidFill>
              </a:rPr>
              <a:t>преднамеренно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Буллинг – это </a:t>
            </a:r>
            <a:r>
              <a:rPr lang="ru-RU" sz="3000" dirty="0" smtClean="0">
                <a:solidFill>
                  <a:srgbClr val="C00000"/>
                </a:solidFill>
              </a:rPr>
              <a:t>групповой процесс</a:t>
            </a:r>
            <a:r>
              <a:rPr lang="ru-RU" sz="3000" dirty="0" smtClean="0"/>
              <a:t>, затрагивающий не только обидчика и пострадавшего, но и свидетелей насилия, весь класс, в котором происходит буллинг.</a:t>
            </a:r>
          </a:p>
          <a:p>
            <a:r>
              <a:rPr lang="ru-RU" sz="3000" dirty="0" smtClean="0"/>
              <a:t>Буллинг никогда </a:t>
            </a:r>
            <a:r>
              <a:rPr lang="ru-RU" sz="3000" dirty="0" smtClean="0">
                <a:solidFill>
                  <a:srgbClr val="C00000"/>
                </a:solidFill>
              </a:rPr>
              <a:t>не прекращается сам по себе</a:t>
            </a:r>
            <a:r>
              <a:rPr lang="ru-RU" sz="3000" dirty="0" smtClean="0"/>
              <a:t>. </a:t>
            </a:r>
          </a:p>
          <a:p>
            <a:r>
              <a:rPr lang="ru-RU" sz="3000" dirty="0" smtClean="0"/>
              <a:t>Всегда требуется защита и помощь пострадавшим, инициаторам буллинга и свидетелям.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636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Как проявляется травля?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712968" cy="547260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насилие в той или иной форме;</a:t>
            </a:r>
          </a:p>
          <a:p>
            <a:r>
              <a:rPr lang="ru-RU" sz="3600" dirty="0" smtClean="0"/>
              <a:t> систематичность, постоянство;</a:t>
            </a:r>
          </a:p>
          <a:p>
            <a:r>
              <a:rPr lang="ru-RU" sz="3600" dirty="0" smtClean="0"/>
              <a:t>направленность на одного и того же человека;</a:t>
            </a:r>
          </a:p>
          <a:p>
            <a:r>
              <a:rPr lang="ru-RU" sz="3600" dirty="0" smtClean="0"/>
              <a:t>групповое действие, или действие при поддержке группы.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Причинённый вред может быть: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733693"/>
              </p:ext>
            </p:extLst>
          </p:nvPr>
        </p:nvGraphicFramePr>
        <p:xfrm>
          <a:off x="251520" y="980728"/>
          <a:ext cx="8712969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656"/>
                <a:gridCol w="2902656"/>
                <a:gridCol w="2907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Физическим 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Вербальным 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Социальным </a:t>
                      </a:r>
                      <a:endParaRPr lang="ru-RU" dirty="0"/>
                    </a:p>
                  </a:txBody>
                  <a:tcPr marL="86360" marR="863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Побои, пинки, порча</a:t>
                      </a:r>
                      <a:r>
                        <a:rPr lang="ru-RU" baseline="0" dirty="0" smtClean="0"/>
                        <a:t> и уничтожение имущества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Насмешки, оскорбления, угрозы</a:t>
                      </a:r>
                      <a:endParaRPr lang="ru-RU" dirty="0"/>
                    </a:p>
                  </a:txBody>
                  <a:tcPr marL="86360" marR="8636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Распространение</a:t>
                      </a:r>
                      <a:r>
                        <a:rPr lang="ru-RU" baseline="0" dirty="0" smtClean="0"/>
                        <a:t> слухов, исключение из социальных групп</a:t>
                      </a:r>
                      <a:endParaRPr lang="ru-RU" dirty="0"/>
                    </a:p>
                  </a:txBody>
                  <a:tcPr marL="86360" marR="86360"/>
                </a:tc>
              </a:tr>
            </a:tbl>
          </a:graphicData>
        </a:graphic>
      </p:graphicFrame>
      <p:pic>
        <p:nvPicPr>
          <p:cNvPr id="4" name="Picture 2" descr="ВЕРБАЛЬНАЯ АГРЕССИЯ Физический Типы буллинга ПОВЕДЕНЧЕСКИЙ КИБЕРБУЛЛИНГ "/>
          <p:cNvPicPr>
            <a:picLocks noChangeAspect="1" noChangeArrowheads="1"/>
          </p:cNvPicPr>
          <p:nvPr/>
        </p:nvPicPr>
        <p:blipFill>
          <a:blip r:embed="rId2" cstate="print"/>
          <a:srcRect r="5501" b="19676"/>
          <a:stretch>
            <a:fillRect/>
          </a:stretch>
        </p:blipFill>
        <p:spPr bwMode="auto">
          <a:xfrm>
            <a:off x="1138206" y="2480294"/>
            <a:ext cx="6458129" cy="4117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2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45ECA"/>
                </a:solidFill>
              </a:rPr>
              <a:t>Стадии формирования </a:t>
            </a:r>
            <a:r>
              <a:rPr lang="ru-RU" sz="3600" b="1" dirty="0" err="1" smtClean="0">
                <a:solidFill>
                  <a:srgbClr val="045ECA"/>
                </a:solidFill>
              </a:rPr>
              <a:t>буллинг-структуры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712968" cy="4679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Образование </a:t>
            </a:r>
            <a:r>
              <a:rPr lang="ru-RU" sz="3200" dirty="0" err="1" smtClean="0"/>
              <a:t>буллинг-группировки</a:t>
            </a:r>
            <a:r>
              <a:rPr lang="ru-RU" sz="3200" dirty="0" smtClean="0"/>
              <a:t>.</a:t>
            </a:r>
          </a:p>
          <a:p>
            <a:pPr algn="ctr"/>
            <a:r>
              <a:rPr lang="ru-RU" sz="3200" dirty="0" smtClean="0"/>
              <a:t>Конфликт запускается, становится постоянным.</a:t>
            </a:r>
          </a:p>
          <a:p>
            <a:pPr algn="ctr"/>
            <a:r>
              <a:rPr lang="ru-RU" sz="3200" dirty="0" smtClean="0"/>
              <a:t>Деструктивное поведение.</a:t>
            </a:r>
          </a:p>
          <a:p>
            <a:pPr algn="ctr"/>
            <a:r>
              <a:rPr lang="ru-RU" sz="3200" dirty="0" smtClean="0"/>
              <a:t>Изгнание.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340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Участники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буллинг-структуры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72944074"/>
              </p:ext>
            </p:extLst>
          </p:nvPr>
        </p:nvGraphicFramePr>
        <p:xfrm>
          <a:off x="179512" y="1124744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5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1025</TotalTime>
  <Words>3022</Words>
  <Application>Microsoft Office PowerPoint</Application>
  <PresentationFormat>Экран (4:3)</PresentationFormat>
  <Paragraphs>165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Справедливость</vt:lpstr>
      <vt:lpstr>Профилактика буллинга в школе </vt:lpstr>
      <vt:lpstr>Буллинг, кибербуллинг  (травля)</vt:lpstr>
      <vt:lpstr> Конфликт или травля?</vt:lpstr>
      <vt:lpstr>Презентация PowerPoint</vt:lpstr>
      <vt:lpstr>Презентация PowerPoint</vt:lpstr>
      <vt:lpstr>Как проявляется травля?</vt:lpstr>
      <vt:lpstr>Причинённый вред может быть:</vt:lpstr>
      <vt:lpstr>Стадии формирования буллинг-структуры:</vt:lpstr>
      <vt:lpstr>Участники буллинг-структуры</vt:lpstr>
      <vt:lpstr>Группы повышенного риска:</vt:lpstr>
      <vt:lpstr>Последствиями для жертвы травли могут быть:</vt:lpstr>
      <vt:lpstr>Наши риски:</vt:lpstr>
      <vt:lpstr>Презентация PowerPoint</vt:lpstr>
      <vt:lpstr>Если в школе есть травля, страдают все.  И бороться с ней нужно всем вместе</vt:lpstr>
      <vt:lpstr>В случае возникновения в классе буллинга необходимо:</vt:lpstr>
      <vt:lpstr> Чего не надо делать? </vt:lpstr>
      <vt:lpstr> Что не нужно говорить при общении с ребенком  на тему травли: </vt:lpstr>
      <vt:lpstr>Что надо делать?</vt:lpstr>
      <vt:lpstr>Что надо делать?</vt:lpstr>
      <vt:lpstr>Что надо делать?</vt:lpstr>
      <vt:lpstr>Что надо делать?</vt:lpstr>
      <vt:lpstr>Что надо делать?</vt:lpstr>
      <vt:lpstr>Что надо делать?</vt:lpstr>
      <vt:lpstr>Что надо делать?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HP15(2)</dc:creator>
  <cp:lastModifiedBy>Microsoft Office</cp:lastModifiedBy>
  <cp:revision>63</cp:revision>
  <cp:lastPrinted>2023-11-06T02:21:15Z</cp:lastPrinted>
  <dcterms:created xsi:type="dcterms:W3CDTF">2023-11-03T04:06:17Z</dcterms:created>
  <dcterms:modified xsi:type="dcterms:W3CDTF">2023-11-08T02:27:35Z</dcterms:modified>
</cp:coreProperties>
</file>